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heme/themeOverride1.xml" ContentType="application/vnd.openxmlformats-officedocument.themeOverride+xml"/>
  <Override PartName="/ppt/notesSlides/notesSlide33.xml" ContentType="application/vnd.openxmlformats-officedocument.presentationml.notesSlide+xml"/>
  <Override PartName="/ppt/theme/themeOverride2.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3"/>
  </p:notesMasterIdLst>
  <p:handoutMasterIdLst>
    <p:handoutMasterId r:id="rId44"/>
  </p:handoutMasterIdLst>
  <p:sldIdLst>
    <p:sldId id="780" r:id="rId2"/>
    <p:sldId id="750" r:id="rId3"/>
    <p:sldId id="751" r:id="rId4"/>
    <p:sldId id="617" r:id="rId5"/>
    <p:sldId id="574" r:id="rId6"/>
    <p:sldId id="735" r:id="rId7"/>
    <p:sldId id="737" r:id="rId8"/>
    <p:sldId id="761" r:id="rId9"/>
    <p:sldId id="627" r:id="rId10"/>
    <p:sldId id="765" r:id="rId11"/>
    <p:sldId id="768" r:id="rId12"/>
    <p:sldId id="776" r:id="rId13"/>
    <p:sldId id="702" r:id="rId14"/>
    <p:sldId id="701" r:id="rId15"/>
    <p:sldId id="775" r:id="rId16"/>
    <p:sldId id="770" r:id="rId17"/>
    <p:sldId id="782" r:id="rId18"/>
    <p:sldId id="772" r:id="rId19"/>
    <p:sldId id="700" r:id="rId20"/>
    <p:sldId id="786" r:id="rId21"/>
    <p:sldId id="783" r:id="rId22"/>
    <p:sldId id="787" r:id="rId23"/>
    <p:sldId id="788" r:id="rId24"/>
    <p:sldId id="789" r:id="rId25"/>
    <p:sldId id="790" r:id="rId26"/>
    <p:sldId id="784" r:id="rId27"/>
    <p:sldId id="791" r:id="rId28"/>
    <p:sldId id="792" r:id="rId29"/>
    <p:sldId id="793" r:id="rId30"/>
    <p:sldId id="795" r:id="rId31"/>
    <p:sldId id="796" r:id="rId32"/>
    <p:sldId id="797" r:id="rId33"/>
    <p:sldId id="710" r:id="rId34"/>
    <p:sldId id="704" r:id="rId35"/>
    <p:sldId id="649" r:id="rId36"/>
    <p:sldId id="669" r:id="rId37"/>
    <p:sldId id="671" r:id="rId38"/>
    <p:sldId id="705" r:id="rId39"/>
    <p:sldId id="708" r:id="rId40"/>
    <p:sldId id="709" r:id="rId41"/>
    <p:sldId id="785" r:id="rId42"/>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Comic Sans MS"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Comic Sans MS"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Comic Sans MS"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Comic Sans MS"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sz="2400"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sz="2400"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sz="2400"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sz="2400" kern="1200">
        <a:solidFill>
          <a:schemeClr val="tx1"/>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5">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3F3"/>
    <a:srgbClr val="CCECFF"/>
    <a:srgbClr val="CCFFFF"/>
    <a:srgbClr val="FFE7E7"/>
    <a:srgbClr val="F5E7E7"/>
    <a:srgbClr val="800000"/>
    <a:srgbClr val="F2B3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1" autoAdjust="0"/>
  </p:normalViewPr>
  <p:slideViewPr>
    <p:cSldViewPr>
      <p:cViewPr varScale="1">
        <p:scale>
          <a:sx n="109" d="100"/>
          <a:sy n="109" d="100"/>
        </p:scale>
        <p:origin x="1720" y="19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Lst>
  </p:outlineViewPr>
  <p:notesTextViewPr>
    <p:cViewPr>
      <p:scale>
        <a:sx n="100" d="100"/>
        <a:sy n="100" d="100"/>
      </p:scale>
      <p:origin x="0" y="0"/>
    </p:cViewPr>
  </p:notesTextViewPr>
  <p:sorterViewPr>
    <p:cViewPr>
      <p:scale>
        <a:sx n="175" d="100"/>
        <a:sy n="175" d="100"/>
      </p:scale>
      <p:origin x="0" y="1200"/>
    </p:cViewPr>
  </p:sorterViewPr>
  <p:notesViewPr>
    <p:cSldViewPr>
      <p:cViewPr>
        <p:scale>
          <a:sx n="75" d="100"/>
          <a:sy n="75" d="100"/>
        </p:scale>
        <p:origin x="-2406" y="-234"/>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_rels/viewProps.xml.rels><?xml version="1.0" encoding="UTF-8" standalone="yes"?>
<Relationships xmlns="http://schemas.openxmlformats.org/package/2006/relationships"><Relationship Id="rId13" Type="http://schemas.openxmlformats.org/officeDocument/2006/relationships/slide" Target="slides/slide15.xml"/><Relationship Id="rId18" Type="http://schemas.openxmlformats.org/officeDocument/2006/relationships/slide" Target="slides/slide22.xml"/><Relationship Id="rId26" Type="http://schemas.openxmlformats.org/officeDocument/2006/relationships/slide" Target="slides/slide30.xml"/><Relationship Id="rId3" Type="http://schemas.openxmlformats.org/officeDocument/2006/relationships/slide" Target="slides/slide5.xml"/><Relationship Id="rId21" Type="http://schemas.openxmlformats.org/officeDocument/2006/relationships/slide" Target="slides/slide25.xml"/><Relationship Id="rId34" Type="http://schemas.openxmlformats.org/officeDocument/2006/relationships/slide" Target="slides/slide38.xml"/><Relationship Id="rId7" Type="http://schemas.openxmlformats.org/officeDocument/2006/relationships/slide" Target="slides/slide9.xml"/><Relationship Id="rId12" Type="http://schemas.openxmlformats.org/officeDocument/2006/relationships/slide" Target="slides/slide14.xml"/><Relationship Id="rId17" Type="http://schemas.openxmlformats.org/officeDocument/2006/relationships/slide" Target="slides/slide20.xml"/><Relationship Id="rId25" Type="http://schemas.openxmlformats.org/officeDocument/2006/relationships/slide" Target="slides/slide29.xml"/><Relationship Id="rId33" Type="http://schemas.openxmlformats.org/officeDocument/2006/relationships/slide" Target="slides/slide37.xml"/><Relationship Id="rId2" Type="http://schemas.openxmlformats.org/officeDocument/2006/relationships/slide" Target="slides/slide4.xml"/><Relationship Id="rId16" Type="http://schemas.openxmlformats.org/officeDocument/2006/relationships/slide" Target="slides/slide19.xml"/><Relationship Id="rId20" Type="http://schemas.openxmlformats.org/officeDocument/2006/relationships/slide" Target="slides/slide24.xml"/><Relationship Id="rId29" Type="http://schemas.openxmlformats.org/officeDocument/2006/relationships/slide" Target="slides/slide33.xml"/><Relationship Id="rId1" Type="http://schemas.openxmlformats.org/officeDocument/2006/relationships/slide" Target="slides/slide3.xml"/><Relationship Id="rId6" Type="http://schemas.openxmlformats.org/officeDocument/2006/relationships/slide" Target="slides/slide8.xml"/><Relationship Id="rId11" Type="http://schemas.openxmlformats.org/officeDocument/2006/relationships/slide" Target="slides/slide13.xml"/><Relationship Id="rId24" Type="http://schemas.openxmlformats.org/officeDocument/2006/relationships/slide" Target="slides/slide28.xml"/><Relationship Id="rId32" Type="http://schemas.openxmlformats.org/officeDocument/2006/relationships/slide" Target="slides/slide36.xml"/><Relationship Id="rId5" Type="http://schemas.openxmlformats.org/officeDocument/2006/relationships/slide" Target="slides/slide7.xml"/><Relationship Id="rId15" Type="http://schemas.openxmlformats.org/officeDocument/2006/relationships/slide" Target="slides/slide18.xml"/><Relationship Id="rId23" Type="http://schemas.openxmlformats.org/officeDocument/2006/relationships/slide" Target="slides/slide27.xml"/><Relationship Id="rId28" Type="http://schemas.openxmlformats.org/officeDocument/2006/relationships/slide" Target="slides/slide32.xml"/><Relationship Id="rId36" Type="http://schemas.openxmlformats.org/officeDocument/2006/relationships/slide" Target="slides/slide40.xml"/><Relationship Id="rId10" Type="http://schemas.openxmlformats.org/officeDocument/2006/relationships/slide" Target="slides/slide12.xml"/><Relationship Id="rId19" Type="http://schemas.openxmlformats.org/officeDocument/2006/relationships/slide" Target="slides/slide23.xml"/><Relationship Id="rId31" Type="http://schemas.openxmlformats.org/officeDocument/2006/relationships/slide" Target="slides/slide35.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16.xml"/><Relationship Id="rId22" Type="http://schemas.openxmlformats.org/officeDocument/2006/relationships/slide" Target="slides/slide26.xml"/><Relationship Id="rId27" Type="http://schemas.openxmlformats.org/officeDocument/2006/relationships/slide" Target="slides/slide31.xml"/><Relationship Id="rId30" Type="http://schemas.openxmlformats.org/officeDocument/2006/relationships/slide" Target="slides/slide34.xml"/><Relationship Id="rId35" Type="http://schemas.openxmlformats.org/officeDocument/2006/relationships/slide" Target="slides/slide39.xml"/><Relationship Id="rId8"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7107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w="12700">
            <a:noFill/>
            <a:miter lim="800000"/>
            <a:headEnd/>
            <a:tailEnd/>
          </a:ln>
          <a:effectLst/>
        </p:spPr>
        <p:txBody>
          <a:bodyPr vert="horz" wrap="square" lIns="91871" tIns="45130" rIns="91871" bIns="45130"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5"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349485238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4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4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4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4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4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lIns="91861" tIns="45125" rIns="91861" bIns="45125"/>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ln/>
        </p:spPr>
      </p:sp>
      <p:sp>
        <p:nvSpPr>
          <p:cNvPr id="993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ln/>
        </p:spPr>
      </p:sp>
      <p:sp>
        <p:nvSpPr>
          <p:cNvPr id="9113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ln/>
        </p:spPr>
      </p:sp>
      <p:sp>
        <p:nvSpPr>
          <p:cNvPr id="9318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ln/>
        </p:spPr>
      </p:sp>
      <p:sp>
        <p:nvSpPr>
          <p:cNvPr id="9523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ln/>
        </p:spPr>
      </p:sp>
      <p:sp>
        <p:nvSpPr>
          <p:cNvPr id="10137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ln/>
        </p:spPr>
      </p:sp>
      <p:sp>
        <p:nvSpPr>
          <p:cNvPr id="1116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ln/>
        </p:spPr>
      </p:sp>
      <p:sp>
        <p:nvSpPr>
          <p:cNvPr id="10752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ln/>
        </p:spPr>
      </p:sp>
      <p:sp>
        <p:nvSpPr>
          <p:cNvPr id="10342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ln/>
        </p:spPr>
      </p:sp>
      <p:sp>
        <p:nvSpPr>
          <p:cNvPr id="10547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ln/>
        </p:spPr>
      </p:sp>
      <p:sp>
        <p:nvSpPr>
          <p:cNvPr id="92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ln/>
        </p:spPr>
      </p:sp>
      <p:sp>
        <p:nvSpPr>
          <p:cNvPr id="8704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ln/>
        </p:spPr>
      </p:sp>
      <p:sp>
        <p:nvSpPr>
          <p:cNvPr id="8192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xfrm>
            <a:off x="1189038" y="703263"/>
            <a:ext cx="4625975" cy="3470275"/>
          </a:xfrm>
          <a:ln/>
        </p:spPr>
      </p:sp>
      <p:sp>
        <p:nvSpPr>
          <p:cNvPr id="1331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782868840"/>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2118617"/>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959798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751566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7268079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0652652"/>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039981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759804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010346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6370787"/>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7062908"/>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Text Box 16"/>
          <p:cNvSpPr txBox="1">
            <a:spLocks noChangeArrowheads="1"/>
          </p:cNvSpPr>
          <p:nvPr/>
        </p:nvSpPr>
        <p:spPr bwMode="auto">
          <a:xfrm>
            <a:off x="76200" y="6400800"/>
            <a:ext cx="762000" cy="274638"/>
          </a:xfrm>
          <a:prstGeom prst="rect">
            <a:avLst/>
          </a:prstGeom>
          <a:noFill/>
          <a:ln w="12700">
            <a:noFill/>
            <a:miter lim="800000"/>
            <a:headEnd/>
            <a:tailEnd/>
          </a:ln>
          <a:effectLst/>
        </p:spPr>
        <p:txBody>
          <a:bodyPr>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spcBef>
                <a:spcPct val="50000"/>
              </a:spcBef>
              <a:defRPr/>
            </a:pPr>
            <a:r>
              <a:rPr lang="en-US" sz="1200" b="1">
                <a:latin typeface="Arial" charset="0"/>
                <a:cs typeface="+mn-cs"/>
              </a:rPr>
              <a:t>8-</a:t>
            </a:r>
            <a:fld id="{15CC08E5-5510-AA4F-BC10-E876CBFCD884}" type="slidenum">
              <a:rPr lang="en-US" sz="1200" b="1" smtClean="0">
                <a:latin typeface="Arial" charset="0"/>
                <a:cs typeface="+mn-cs"/>
              </a:rPr>
              <a:pPr>
                <a:spcBef>
                  <a:spcPct val="50000"/>
                </a:spcBef>
                <a:defRPr/>
              </a:pPr>
              <a:t>‹#›</a:t>
            </a:fld>
            <a:endParaRPr lang="en-US" sz="1200" b="1">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hf sldNum="0" hdr="0" dt="0"/>
  <p:txStyles>
    <p:titleStyle>
      <a:lvl1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mj-lt"/>
          <a:ea typeface="ＭＳ Ｐゴシック" charset="0"/>
          <a:cs typeface="ＭＳ Ｐゴシック" charset="0"/>
        </a:defRPr>
      </a:lvl1pPr>
      <a:lvl2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ea typeface="ＭＳ Ｐゴシック" charset="0"/>
          <a:cs typeface="ＭＳ Ｐゴシック" charset="0"/>
        </a:defRPr>
      </a:lvl2pPr>
      <a:lvl3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ea typeface="ＭＳ Ｐゴシック" charset="0"/>
          <a:cs typeface="ＭＳ Ｐゴシック" charset="0"/>
        </a:defRPr>
      </a:lvl3pPr>
      <a:lvl4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ea typeface="ＭＳ Ｐゴシック" charset="0"/>
          <a:cs typeface="ＭＳ Ｐゴシック" charset="0"/>
        </a:defRPr>
      </a:lvl4pPr>
      <a:lvl5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ea typeface="ＭＳ Ｐゴシック" charset="0"/>
          <a:cs typeface="ＭＳ Ｐゴシック"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charset="0"/>
        <a:buChar char="l"/>
        <a:defRPr sz="2800" b="1">
          <a:solidFill>
            <a:schemeClr val="bg2"/>
          </a:solidFill>
          <a:effectLst>
            <a:outerShdw blurRad="38100" dist="38100" dir="2700000" algn="tl">
              <a:srgbClr val="C0C0C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75000"/>
        <a:buFont typeface="Wingdings" charset="0"/>
        <a:buChar char="l"/>
        <a:defRPr sz="2400" b="1">
          <a:solidFill>
            <a:schemeClr val="bg2"/>
          </a:solidFill>
          <a:effectLst>
            <a:outerShdw blurRad="38100" dist="38100" dir="2700000" algn="tl">
              <a:srgbClr val="C0C0C0"/>
            </a:outerShdw>
          </a:effectLst>
          <a:latin typeface="+mn-lt"/>
          <a:ea typeface="ＭＳ Ｐゴシック" charset="0"/>
        </a:defRPr>
      </a:lvl2pPr>
      <a:lvl3pPr marL="1143000" indent="-228600" algn="l" rtl="0" eaLnBrk="0" fontAlgn="base" hangingPunct="0">
        <a:spcBef>
          <a:spcPct val="20000"/>
        </a:spcBef>
        <a:spcAft>
          <a:spcPct val="0"/>
        </a:spcAft>
        <a:buClr>
          <a:schemeClr val="accent2"/>
        </a:buClr>
        <a:buSzPct val="75000"/>
        <a:buFont typeface="Wingdings" charset="0"/>
        <a:buChar char="l"/>
        <a:defRPr sz="2000" b="1">
          <a:solidFill>
            <a:schemeClr val="bg2"/>
          </a:solidFill>
          <a:effectLst>
            <a:outerShdw blurRad="38100" dist="38100" dir="2700000" algn="tl">
              <a:srgbClr val="C0C0C0"/>
            </a:outerShdw>
          </a:effectLst>
          <a:latin typeface="+mn-lt"/>
          <a:ea typeface="ＭＳ Ｐゴシック" charset="0"/>
        </a:defRPr>
      </a:lvl3pPr>
      <a:lvl4pPr marL="1600200" indent="-228600" algn="l" rtl="0" eaLnBrk="0" fontAlgn="base" hangingPunct="0">
        <a:spcBef>
          <a:spcPct val="20000"/>
        </a:spcBef>
        <a:spcAft>
          <a:spcPct val="0"/>
        </a:spcAft>
        <a:buClr>
          <a:schemeClr val="accent2"/>
        </a:buClr>
        <a:buSzPct val="75000"/>
        <a:buFont typeface="Wingdings" charset="0"/>
        <a:buChar char="l"/>
        <a:defRPr sz="2000" b="1">
          <a:solidFill>
            <a:schemeClr val="bg2"/>
          </a:solidFill>
          <a:effectLst>
            <a:outerShdw blurRad="38100" dist="38100" dir="2700000" algn="tl">
              <a:srgbClr val="C0C0C0"/>
            </a:outerShdw>
          </a:effectLst>
          <a:latin typeface="+mn-lt"/>
          <a:ea typeface="ＭＳ Ｐゴシック" charset="0"/>
        </a:defRPr>
      </a:lvl4pPr>
      <a:lvl5pPr marL="2057400" indent="-228600" algn="l" rtl="0" eaLnBrk="0" fontAlgn="base" hangingPunct="0">
        <a:spcBef>
          <a:spcPct val="20000"/>
        </a:spcBef>
        <a:spcAft>
          <a:spcPct val="0"/>
        </a:spcAft>
        <a:buClr>
          <a:schemeClr val="accent2"/>
        </a:buClr>
        <a:buSzPct val="75000"/>
        <a:buFont typeface="Wingdings" charset="0"/>
        <a:buChar char="l"/>
        <a:defRPr sz="2000" b="1">
          <a:solidFill>
            <a:schemeClr val="bg2"/>
          </a:solidFill>
          <a:effectLst>
            <a:outerShdw blurRad="38100" dist="38100" dir="2700000" algn="tl">
              <a:srgbClr val="C0C0C0"/>
            </a:outerShdw>
          </a:effectLst>
          <a:latin typeface="+mn-lt"/>
          <a:ea typeface="ＭＳ Ｐゴシック" charset="0"/>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title"/>
          </p:nvPr>
        </p:nvSpPr>
        <p:spPr bwMode="auto">
          <a:xfrm>
            <a:off x="457200" y="609600"/>
            <a:ext cx="82296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defRPr/>
            </a:pPr>
            <a:r>
              <a:rPr lang="en-US" i="0" dirty="0">
                <a:solidFill>
                  <a:schemeClr val="bg1"/>
                </a:solidFill>
                <a:effectLst>
                  <a:outerShdw blurRad="38100" dist="38100" dir="2700000" algn="tl">
                    <a:srgbClr val="000000"/>
                  </a:outerShdw>
                </a:effectLst>
                <a:latin typeface="Arial" charset="0"/>
                <a:cs typeface="+mj-cs"/>
              </a:rPr>
              <a:t>Accounts Receivable Review</a:t>
            </a:r>
          </a:p>
        </p:txBody>
      </p:sp>
      <p:sp>
        <p:nvSpPr>
          <p:cNvPr id="5" name="Rectangle 13"/>
          <p:cNvSpPr>
            <a:spLocks noChangeArrowheads="1"/>
          </p:cNvSpPr>
          <p:nvPr/>
        </p:nvSpPr>
        <p:spPr bwMode="auto">
          <a:xfrm>
            <a:off x="7924800" y="6096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sp>
        <p:nvSpPr>
          <p:cNvPr id="3" name="TextBox 2"/>
          <p:cNvSpPr txBox="1"/>
          <p:nvPr/>
        </p:nvSpPr>
        <p:spPr>
          <a:xfrm>
            <a:off x="838200" y="1447800"/>
            <a:ext cx="7239000" cy="461665"/>
          </a:xfrm>
          <a:prstGeom prst="rect">
            <a:avLst/>
          </a:prstGeom>
          <a:noFill/>
        </p:spPr>
        <p:txBody>
          <a:bodyPr wrap="square" rtlCol="0">
            <a:spAutoFit/>
          </a:bodyPr>
          <a:lstStyle/>
          <a:p>
            <a:r>
              <a:rPr lang="en-US" b="1" dirty="0">
                <a:latin typeface="+mn-lt"/>
              </a:rPr>
              <a:t>BE 8-2, p 427</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Line 2"/>
          <p:cNvSpPr>
            <a:spLocks noChangeShapeType="1"/>
          </p:cNvSpPr>
          <p:nvPr/>
        </p:nvSpPr>
        <p:spPr bwMode="auto">
          <a:xfrm>
            <a:off x="1017588" y="3581400"/>
            <a:ext cx="30718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698" name="Line 3"/>
          <p:cNvSpPr>
            <a:spLocks noChangeShapeType="1"/>
          </p:cNvSpPr>
          <p:nvPr/>
        </p:nvSpPr>
        <p:spPr bwMode="auto">
          <a:xfrm>
            <a:off x="4979988" y="3581400"/>
            <a:ext cx="30718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699" name="Line 4"/>
          <p:cNvSpPr>
            <a:spLocks noChangeShapeType="1"/>
          </p:cNvSpPr>
          <p:nvPr/>
        </p:nvSpPr>
        <p:spPr bwMode="auto">
          <a:xfrm>
            <a:off x="2514600" y="3608388"/>
            <a:ext cx="0" cy="238601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700" name="Line 5"/>
          <p:cNvSpPr>
            <a:spLocks noChangeShapeType="1"/>
          </p:cNvSpPr>
          <p:nvPr/>
        </p:nvSpPr>
        <p:spPr bwMode="auto">
          <a:xfrm>
            <a:off x="6553200" y="3608388"/>
            <a:ext cx="0" cy="238601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701" name="Rectangle 6"/>
          <p:cNvSpPr>
            <a:spLocks noChangeArrowheads="1"/>
          </p:cNvSpPr>
          <p:nvPr/>
        </p:nvSpPr>
        <p:spPr bwMode="auto">
          <a:xfrm>
            <a:off x="762000" y="3125788"/>
            <a:ext cx="3656013"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a:latin typeface="Arial" charset="0"/>
              </a:rPr>
              <a:t>Accounts Receivable (A)</a:t>
            </a:r>
          </a:p>
        </p:txBody>
      </p:sp>
      <p:sp>
        <p:nvSpPr>
          <p:cNvPr id="29702" name="Rectangle 7"/>
          <p:cNvSpPr>
            <a:spLocks noChangeArrowheads="1"/>
          </p:cNvSpPr>
          <p:nvPr/>
        </p:nvSpPr>
        <p:spPr bwMode="auto">
          <a:xfrm>
            <a:off x="4802188" y="2820988"/>
            <a:ext cx="3502025" cy="79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spcBef>
                <a:spcPct val="50000"/>
              </a:spcBef>
            </a:pPr>
            <a:r>
              <a:rPr lang="en-US" sz="2300" b="1">
                <a:latin typeface="Arial" charset="0"/>
              </a:rPr>
              <a:t>Allowance for       Doubtful Accounts (CA)</a:t>
            </a:r>
          </a:p>
        </p:txBody>
      </p:sp>
      <p:sp>
        <p:nvSpPr>
          <p:cNvPr id="29703" name="Line 8"/>
          <p:cNvSpPr>
            <a:spLocks noChangeShapeType="1"/>
          </p:cNvSpPr>
          <p:nvPr/>
        </p:nvSpPr>
        <p:spPr bwMode="auto">
          <a:xfrm>
            <a:off x="1017588" y="6019800"/>
            <a:ext cx="30718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704" name="Line 9"/>
          <p:cNvSpPr>
            <a:spLocks noChangeShapeType="1"/>
          </p:cNvSpPr>
          <p:nvPr/>
        </p:nvSpPr>
        <p:spPr bwMode="auto">
          <a:xfrm>
            <a:off x="1017588" y="5486400"/>
            <a:ext cx="30718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705" name="Line 10"/>
          <p:cNvSpPr>
            <a:spLocks noChangeShapeType="1"/>
          </p:cNvSpPr>
          <p:nvPr/>
        </p:nvSpPr>
        <p:spPr bwMode="auto">
          <a:xfrm>
            <a:off x="4979988" y="5486400"/>
            <a:ext cx="30718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706" name="Line 11"/>
          <p:cNvSpPr>
            <a:spLocks noChangeShapeType="1"/>
          </p:cNvSpPr>
          <p:nvPr/>
        </p:nvSpPr>
        <p:spPr bwMode="auto">
          <a:xfrm>
            <a:off x="4979988" y="6019800"/>
            <a:ext cx="30718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707" name="Rectangle 12"/>
          <p:cNvSpPr>
            <a:spLocks noChangeArrowheads="1"/>
          </p:cNvSpPr>
          <p:nvPr/>
        </p:nvSpPr>
        <p:spPr bwMode="auto">
          <a:xfrm>
            <a:off x="457200" y="3886200"/>
            <a:ext cx="1978025" cy="974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dirty="0">
                <a:latin typeface="Arial" charset="0"/>
              </a:rPr>
              <a:t>Beg.   39,800</a:t>
            </a:r>
          </a:p>
          <a:p>
            <a:pPr algn="l">
              <a:spcBef>
                <a:spcPct val="50000"/>
              </a:spcBef>
            </a:pPr>
            <a:r>
              <a:rPr lang="en-US" sz="2300" b="1" dirty="0">
                <a:latin typeface="Arial" charset="0"/>
              </a:rPr>
              <a:t>               </a:t>
            </a:r>
            <a:r>
              <a:rPr lang="en-US" sz="2300" b="1" dirty="0">
                <a:solidFill>
                  <a:srgbClr val="0000FF"/>
                </a:solidFill>
                <a:latin typeface="Arial" charset="0"/>
              </a:rPr>
              <a:t>100</a:t>
            </a:r>
          </a:p>
        </p:txBody>
      </p:sp>
      <p:sp>
        <p:nvSpPr>
          <p:cNvPr id="29708" name="Rectangle 13"/>
          <p:cNvSpPr>
            <a:spLocks noChangeArrowheads="1"/>
          </p:cNvSpPr>
          <p:nvPr/>
        </p:nvSpPr>
        <p:spPr bwMode="auto">
          <a:xfrm>
            <a:off x="6629400" y="3886200"/>
            <a:ext cx="1978025" cy="44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dirty="0">
                <a:latin typeface="Arial" charset="0"/>
              </a:rPr>
              <a:t>   528     Beg.       </a:t>
            </a:r>
          </a:p>
        </p:txBody>
      </p:sp>
      <p:sp>
        <p:nvSpPr>
          <p:cNvPr id="29709" name="Rectangle 14"/>
          <p:cNvSpPr>
            <a:spLocks noChangeArrowheads="1"/>
          </p:cNvSpPr>
          <p:nvPr/>
        </p:nvSpPr>
        <p:spPr bwMode="auto">
          <a:xfrm>
            <a:off x="458788" y="5564188"/>
            <a:ext cx="1978025" cy="44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dirty="0">
                <a:latin typeface="Arial" charset="0"/>
              </a:rPr>
              <a:t>End.   39,900</a:t>
            </a:r>
          </a:p>
        </p:txBody>
      </p:sp>
      <p:sp>
        <p:nvSpPr>
          <p:cNvPr id="29710" name="Rectangle 15"/>
          <p:cNvSpPr>
            <a:spLocks noChangeArrowheads="1"/>
          </p:cNvSpPr>
          <p:nvPr/>
        </p:nvSpPr>
        <p:spPr bwMode="auto">
          <a:xfrm>
            <a:off x="6630988" y="5564188"/>
            <a:ext cx="1978025" cy="43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dirty="0">
                <a:latin typeface="Arial" charset="0"/>
              </a:rPr>
              <a:t>   528    End.       </a:t>
            </a:r>
          </a:p>
        </p:txBody>
      </p:sp>
      <p:sp>
        <p:nvSpPr>
          <p:cNvPr id="29711" name="Line 18"/>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29712" name="Rectangle 19"/>
          <p:cNvSpPr>
            <a:spLocks noGrp="1" noChangeArrowheads="1"/>
          </p:cNvSpPr>
          <p:nvPr>
            <p:ph type="body" idx="1"/>
          </p:nvPr>
        </p:nvSpPr>
        <p:spPr bwMode="auto">
          <a:xfrm>
            <a:off x="1295400" y="1219200"/>
            <a:ext cx="7315200" cy="1371600"/>
          </a:xfrm>
          <a:solidFill>
            <a:srgbClr val="FFFFFF"/>
          </a:solidFill>
          <a:extLst>
            <a:ext uri="{91240B29-F687-4f45-9708-019B960494DF}">
              <a14:hiddenLine xmlns:a14="http://schemas.microsoft.com/office/drawing/2010/main" xmlns="" w="57150" cmpd="thickThin">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a:lnSpc>
                <a:spcPct val="110000"/>
              </a:lnSpc>
              <a:buFont typeface="Wingdings" charset="0"/>
              <a:buNone/>
              <a:tabLst>
                <a:tab pos="914400" algn="l"/>
                <a:tab pos="5486400" algn="r"/>
                <a:tab pos="6400800" algn="r"/>
              </a:tabLst>
            </a:pPr>
            <a:r>
              <a:rPr lang="en-US" sz="2200" dirty="0">
                <a:solidFill>
                  <a:schemeClr val="tx1"/>
                </a:solidFill>
                <a:effectLst/>
                <a:latin typeface="Arial" charset="0"/>
              </a:rPr>
              <a:t>Journal entry for credit sale of $100?</a:t>
            </a:r>
          </a:p>
          <a:p>
            <a:pPr>
              <a:lnSpc>
                <a:spcPct val="110000"/>
              </a:lnSpc>
              <a:buFont typeface="Wingdings" charset="0"/>
              <a:buNone/>
              <a:tabLst>
                <a:tab pos="914400" algn="l"/>
                <a:tab pos="5486400" algn="r"/>
                <a:tab pos="6400800" algn="r"/>
              </a:tabLst>
            </a:pPr>
            <a:r>
              <a:rPr lang="en-US" sz="2200" b="0" dirty="0">
                <a:solidFill>
                  <a:schemeClr val="tx1"/>
                </a:solidFill>
                <a:effectLst/>
                <a:latin typeface="Arial" charset="0"/>
              </a:rPr>
              <a:t>	</a:t>
            </a:r>
            <a:r>
              <a:rPr lang="en-US" sz="2100" b="0" dirty="0">
                <a:solidFill>
                  <a:schemeClr val="tx1"/>
                </a:solidFill>
                <a:effectLst/>
                <a:latin typeface="Arial" charset="0"/>
              </a:rPr>
              <a:t>Accounts receivable	</a:t>
            </a:r>
            <a:r>
              <a:rPr lang="en-US" sz="2100" dirty="0">
                <a:solidFill>
                  <a:schemeClr val="tx2"/>
                </a:solidFill>
                <a:effectLst/>
                <a:latin typeface="Arial" charset="0"/>
              </a:rPr>
              <a:t>100</a:t>
            </a:r>
            <a:r>
              <a:rPr lang="en-US" sz="2100" b="0" dirty="0">
                <a:solidFill>
                  <a:schemeClr val="tx1"/>
                </a:solidFill>
                <a:effectLst/>
                <a:latin typeface="Arial" charset="0"/>
              </a:rPr>
              <a:t>	</a:t>
            </a:r>
          </a:p>
          <a:p>
            <a:pPr>
              <a:lnSpc>
                <a:spcPct val="110000"/>
              </a:lnSpc>
              <a:buFont typeface="Wingdings" charset="0"/>
              <a:buNone/>
              <a:tabLst>
                <a:tab pos="914400" algn="l"/>
                <a:tab pos="5486400" algn="r"/>
                <a:tab pos="6400800" algn="r"/>
              </a:tabLst>
            </a:pPr>
            <a:r>
              <a:rPr lang="en-US" sz="2100" b="0" dirty="0">
                <a:solidFill>
                  <a:schemeClr val="tx1"/>
                </a:solidFill>
                <a:effectLst/>
                <a:latin typeface="Arial" charset="0"/>
              </a:rPr>
              <a:t>		Sales		 </a:t>
            </a:r>
            <a:r>
              <a:rPr lang="en-US" sz="2100" dirty="0">
                <a:solidFill>
                  <a:srgbClr val="0000FF"/>
                </a:solidFill>
                <a:effectLst/>
                <a:latin typeface="Arial" charset="0"/>
              </a:rPr>
              <a:t>100</a:t>
            </a:r>
          </a:p>
        </p:txBody>
      </p:sp>
      <p:sp>
        <p:nvSpPr>
          <p:cNvPr id="944148" name="Rectangle 20"/>
          <p:cNvSpPr>
            <a:spLocks noGrp="1" noChangeArrowheads="1"/>
          </p:cNvSpPr>
          <p:nvPr>
            <p:ph type="title"/>
          </p:nvPr>
        </p:nvSpPr>
        <p:spPr bwMode="auto">
          <a:xfrm>
            <a:off x="457200" y="457200"/>
            <a:ext cx="82296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i="0" dirty="0">
                <a:solidFill>
                  <a:schemeClr val="bg1"/>
                </a:solidFill>
                <a:effectLst>
                  <a:outerShdw blurRad="38100" dist="38100" dir="2700000" algn="tl">
                    <a:srgbClr val="000000"/>
                  </a:outerShdw>
                </a:effectLst>
                <a:latin typeface="Arial" charset="0"/>
                <a:cs typeface="+mj-cs"/>
              </a:rPr>
              <a:t>Selling on Accounts Receivable</a:t>
            </a:r>
          </a:p>
        </p:txBody>
      </p:sp>
      <p:sp>
        <p:nvSpPr>
          <p:cNvPr id="944149" name="Rectangle 21"/>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grpSp>
        <p:nvGrpSpPr>
          <p:cNvPr id="29715" name="Group 19"/>
          <p:cNvGrpSpPr>
            <a:grpSpLocks/>
          </p:cNvGrpSpPr>
          <p:nvPr/>
        </p:nvGrpSpPr>
        <p:grpSpPr bwMode="auto">
          <a:xfrm>
            <a:off x="1447800" y="3505200"/>
            <a:ext cx="1989138" cy="461963"/>
            <a:chOff x="1447800" y="2514600"/>
            <a:chExt cx="1989256" cy="461665"/>
          </a:xfrm>
        </p:grpSpPr>
        <p:sp>
          <p:nvSpPr>
            <p:cNvPr id="29720" name="TextBox 20"/>
            <p:cNvSpPr txBox="1">
              <a:spLocks noChangeArrowheads="1"/>
            </p:cNvSpPr>
            <p:nvPr/>
          </p:nvSpPr>
          <p:spPr bwMode="auto">
            <a:xfrm>
              <a:off x="1447800" y="2514600"/>
              <a:ext cx="33254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r>
                <a:rPr lang="en-US"/>
                <a:t>+</a:t>
              </a:r>
            </a:p>
          </p:txBody>
        </p:sp>
        <p:sp>
          <p:nvSpPr>
            <p:cNvPr id="22" name="TextBox 21"/>
            <p:cNvSpPr txBox="1"/>
            <p:nvPr/>
          </p:nvSpPr>
          <p:spPr>
            <a:xfrm>
              <a:off x="3124299" y="2514600"/>
              <a:ext cx="312757" cy="461665"/>
            </a:xfrm>
            <a:prstGeom prst="rect">
              <a:avLst/>
            </a:prstGeom>
            <a:noFill/>
          </p:spPr>
          <p:txBody>
            <a:bodyPr wrap="none">
              <a:spAutoFit/>
            </a:bodyPr>
            <a:lstStyle/>
            <a:p>
              <a:pPr>
                <a:defRPr/>
              </a:pPr>
              <a:r>
                <a:rPr lang="en-US" dirty="0">
                  <a:solidFill>
                    <a:schemeClr val="accent6"/>
                  </a:solidFill>
                  <a:cs typeface="+mn-cs"/>
                </a:rPr>
                <a:t>-</a:t>
              </a:r>
            </a:p>
          </p:txBody>
        </p:sp>
      </p:grpSp>
      <p:grpSp>
        <p:nvGrpSpPr>
          <p:cNvPr id="29716" name="Group 22"/>
          <p:cNvGrpSpPr>
            <a:grpSpLocks/>
          </p:cNvGrpSpPr>
          <p:nvPr/>
        </p:nvGrpSpPr>
        <p:grpSpPr bwMode="auto">
          <a:xfrm>
            <a:off x="5638800" y="3505200"/>
            <a:ext cx="1855788" cy="461963"/>
            <a:chOff x="5638800" y="2514600"/>
            <a:chExt cx="1856543" cy="461665"/>
          </a:xfrm>
        </p:grpSpPr>
        <p:sp>
          <p:nvSpPr>
            <p:cNvPr id="29718" name="TextBox 23"/>
            <p:cNvSpPr txBox="1">
              <a:spLocks noChangeArrowheads="1"/>
            </p:cNvSpPr>
            <p:nvPr/>
          </p:nvSpPr>
          <p:spPr bwMode="auto">
            <a:xfrm>
              <a:off x="7162800" y="2514600"/>
              <a:ext cx="33254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r>
                <a:rPr lang="en-US"/>
                <a:t>+</a:t>
              </a:r>
            </a:p>
          </p:txBody>
        </p:sp>
        <p:sp>
          <p:nvSpPr>
            <p:cNvPr id="25" name="TextBox 24"/>
            <p:cNvSpPr txBox="1"/>
            <p:nvPr/>
          </p:nvSpPr>
          <p:spPr>
            <a:xfrm>
              <a:off x="5638800" y="2514600"/>
              <a:ext cx="312865" cy="461665"/>
            </a:xfrm>
            <a:prstGeom prst="rect">
              <a:avLst/>
            </a:prstGeom>
            <a:noFill/>
          </p:spPr>
          <p:txBody>
            <a:bodyPr wrap="none">
              <a:spAutoFit/>
            </a:bodyPr>
            <a:lstStyle/>
            <a:p>
              <a:pPr>
                <a:defRPr/>
              </a:pPr>
              <a:r>
                <a:rPr lang="en-US" dirty="0">
                  <a:solidFill>
                    <a:schemeClr val="accent6"/>
                  </a:solidFill>
                  <a:cs typeface="+mn-cs"/>
                </a:rPr>
                <a:t>-</a:t>
              </a:r>
            </a:p>
          </p:txBody>
        </p:sp>
      </p:grpSp>
      <p:cxnSp>
        <p:nvCxnSpPr>
          <p:cNvPr id="29717" name="Straight Arrow Connector 2"/>
          <p:cNvCxnSpPr>
            <a:cxnSpLocks noChangeShapeType="1"/>
          </p:cNvCxnSpPr>
          <p:nvPr/>
        </p:nvCxnSpPr>
        <p:spPr bwMode="auto">
          <a:xfrm flipH="1">
            <a:off x="2286000" y="2057400"/>
            <a:ext cx="4267200" cy="2590800"/>
          </a:xfrm>
          <a:prstGeom prst="straightConnector1">
            <a:avLst/>
          </a:prstGeom>
          <a:noFill/>
          <a:ln w="28575" cap="sq">
            <a:solidFill>
              <a:schemeClr val="tx2"/>
            </a:solidFill>
            <a:prstDash val="sysDash"/>
            <a:round/>
            <a:headEnd type="none" w="sm" len="sm"/>
            <a:tailEnd type="arrow" w="med" len="med"/>
          </a:ln>
          <a:extLst>
            <a:ext uri="{909E8E84-426E-40dd-AFC4-6F175D3DCCD1}">
              <a14:hiddenFill xmlns:a14="http://schemas.microsoft.com/office/drawing/2010/main" xmlns="">
                <a:noFill/>
              </a14:hiddenFill>
            </a:ext>
          </a:extLst>
        </p:spPr>
      </p:cxn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Line 2"/>
          <p:cNvSpPr>
            <a:spLocks noChangeShapeType="1"/>
          </p:cNvSpPr>
          <p:nvPr/>
        </p:nvSpPr>
        <p:spPr bwMode="auto">
          <a:xfrm>
            <a:off x="1017588" y="3581400"/>
            <a:ext cx="30718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46" name="Line 3"/>
          <p:cNvSpPr>
            <a:spLocks noChangeShapeType="1"/>
          </p:cNvSpPr>
          <p:nvPr/>
        </p:nvSpPr>
        <p:spPr bwMode="auto">
          <a:xfrm>
            <a:off x="4979988" y="3581400"/>
            <a:ext cx="30718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47" name="Line 4"/>
          <p:cNvSpPr>
            <a:spLocks noChangeShapeType="1"/>
          </p:cNvSpPr>
          <p:nvPr/>
        </p:nvSpPr>
        <p:spPr bwMode="auto">
          <a:xfrm>
            <a:off x="2514600" y="3608388"/>
            <a:ext cx="0" cy="238601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48" name="Line 5"/>
          <p:cNvSpPr>
            <a:spLocks noChangeShapeType="1"/>
          </p:cNvSpPr>
          <p:nvPr/>
        </p:nvSpPr>
        <p:spPr bwMode="auto">
          <a:xfrm>
            <a:off x="6553200" y="3608388"/>
            <a:ext cx="0" cy="238601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49" name="Rectangle 6"/>
          <p:cNvSpPr>
            <a:spLocks noChangeArrowheads="1"/>
          </p:cNvSpPr>
          <p:nvPr/>
        </p:nvSpPr>
        <p:spPr bwMode="auto">
          <a:xfrm>
            <a:off x="762000" y="3124200"/>
            <a:ext cx="3808413"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a:latin typeface="Arial" charset="0"/>
              </a:rPr>
              <a:t>Accounts Receivable (A)</a:t>
            </a:r>
          </a:p>
        </p:txBody>
      </p:sp>
      <p:sp>
        <p:nvSpPr>
          <p:cNvPr id="31750" name="Rectangle 7"/>
          <p:cNvSpPr>
            <a:spLocks noChangeArrowheads="1"/>
          </p:cNvSpPr>
          <p:nvPr/>
        </p:nvSpPr>
        <p:spPr bwMode="auto">
          <a:xfrm>
            <a:off x="4802188" y="2820988"/>
            <a:ext cx="3502025" cy="79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spcBef>
                <a:spcPct val="50000"/>
              </a:spcBef>
            </a:pPr>
            <a:r>
              <a:rPr lang="en-US" sz="2300" b="1">
                <a:latin typeface="Arial" charset="0"/>
              </a:rPr>
              <a:t>Allowance for       Doubtful Accounts (CA)</a:t>
            </a:r>
          </a:p>
        </p:txBody>
      </p:sp>
      <p:sp>
        <p:nvSpPr>
          <p:cNvPr id="31751" name="Line 8"/>
          <p:cNvSpPr>
            <a:spLocks noChangeShapeType="1"/>
          </p:cNvSpPr>
          <p:nvPr/>
        </p:nvSpPr>
        <p:spPr bwMode="auto">
          <a:xfrm>
            <a:off x="1017588" y="6019800"/>
            <a:ext cx="30718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52" name="Line 9"/>
          <p:cNvSpPr>
            <a:spLocks noChangeShapeType="1"/>
          </p:cNvSpPr>
          <p:nvPr/>
        </p:nvSpPr>
        <p:spPr bwMode="auto">
          <a:xfrm>
            <a:off x="1017588" y="5486400"/>
            <a:ext cx="30718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53" name="Line 10"/>
          <p:cNvSpPr>
            <a:spLocks noChangeShapeType="1"/>
          </p:cNvSpPr>
          <p:nvPr/>
        </p:nvSpPr>
        <p:spPr bwMode="auto">
          <a:xfrm>
            <a:off x="4979988" y="5486400"/>
            <a:ext cx="30718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54" name="Line 11"/>
          <p:cNvSpPr>
            <a:spLocks noChangeShapeType="1"/>
          </p:cNvSpPr>
          <p:nvPr/>
        </p:nvSpPr>
        <p:spPr bwMode="auto">
          <a:xfrm>
            <a:off x="4979988" y="6019800"/>
            <a:ext cx="30718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55" name="Rectangle 13"/>
          <p:cNvSpPr>
            <a:spLocks noChangeArrowheads="1"/>
          </p:cNvSpPr>
          <p:nvPr/>
        </p:nvSpPr>
        <p:spPr bwMode="auto">
          <a:xfrm>
            <a:off x="6629400" y="3962400"/>
            <a:ext cx="1978025" cy="44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dirty="0">
                <a:latin typeface="Arial" charset="0"/>
              </a:rPr>
              <a:t>   528     Beg.       </a:t>
            </a:r>
          </a:p>
        </p:txBody>
      </p:sp>
      <p:sp>
        <p:nvSpPr>
          <p:cNvPr id="31756" name="Rectangle 14"/>
          <p:cNvSpPr>
            <a:spLocks noChangeArrowheads="1"/>
          </p:cNvSpPr>
          <p:nvPr/>
        </p:nvSpPr>
        <p:spPr bwMode="auto">
          <a:xfrm>
            <a:off x="458788" y="5564188"/>
            <a:ext cx="1978025" cy="44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dirty="0">
                <a:latin typeface="Arial" charset="0"/>
              </a:rPr>
              <a:t>End.   39,600</a:t>
            </a:r>
          </a:p>
        </p:txBody>
      </p:sp>
      <p:sp>
        <p:nvSpPr>
          <p:cNvPr id="31757" name="Rectangle 15"/>
          <p:cNvSpPr>
            <a:spLocks noChangeArrowheads="1"/>
          </p:cNvSpPr>
          <p:nvPr/>
        </p:nvSpPr>
        <p:spPr bwMode="auto">
          <a:xfrm>
            <a:off x="6630988" y="5564188"/>
            <a:ext cx="1978025" cy="43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dirty="0">
                <a:latin typeface="Arial" charset="0"/>
              </a:rPr>
              <a:t>   528     End.       </a:t>
            </a:r>
          </a:p>
        </p:txBody>
      </p:sp>
      <p:sp>
        <p:nvSpPr>
          <p:cNvPr id="31758" name="Rectangle 19"/>
          <p:cNvSpPr>
            <a:spLocks noChangeArrowheads="1"/>
          </p:cNvSpPr>
          <p:nvPr/>
        </p:nvSpPr>
        <p:spPr bwMode="auto">
          <a:xfrm>
            <a:off x="590550" y="1219200"/>
            <a:ext cx="8172450" cy="1371600"/>
          </a:xfrm>
          <a:prstGeom prst="rect">
            <a:avLst/>
          </a:prstGeom>
          <a:solidFill>
            <a:srgbClr val="FFFFFF"/>
          </a:solidFill>
          <a:ln>
            <a:noFill/>
          </a:ln>
          <a:extLst>
            <a:ext uri="{91240B29-F687-4f45-9708-019B960494DF}">
              <a14:hiddenLine xmlns:a14="http://schemas.microsoft.com/office/drawing/2010/main" xmlns="" w="57150" cmpd="thickThin">
                <a:solidFill>
                  <a:srgbClr val="000000"/>
                </a:solidFill>
                <a:miter lim="800000"/>
                <a:headEnd/>
                <a:tailEnd/>
              </a14:hiddenLine>
            </a:ext>
          </a:extLst>
        </p:spPr>
        <p:txBody>
          <a:bodyPr lIns="90488" tIns="44450" rIns="90488" bIns="44450"/>
          <a:lstStyle/>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r>
              <a:rPr lang="en-US" sz="2200" b="1" dirty="0">
                <a:latin typeface="Arial" charset="0"/>
              </a:rPr>
              <a:t>Collected $300 on account?</a:t>
            </a: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r>
              <a:rPr lang="en-US" sz="2200" b="1" dirty="0">
                <a:latin typeface="Arial" charset="0"/>
              </a:rPr>
              <a:t>	</a:t>
            </a:r>
            <a:r>
              <a:rPr lang="en-US" sz="2100" dirty="0">
                <a:latin typeface="Arial" charset="0"/>
              </a:rPr>
              <a:t>Cash	300</a:t>
            </a: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r>
              <a:rPr lang="en-US" sz="2100" dirty="0">
                <a:latin typeface="Arial" charset="0"/>
              </a:rPr>
              <a:t>		Accounts receivable 		</a:t>
            </a:r>
            <a:r>
              <a:rPr lang="en-US" sz="2100" b="1" dirty="0">
                <a:solidFill>
                  <a:srgbClr val="0000FF"/>
                </a:solidFill>
                <a:latin typeface="Arial" charset="0"/>
              </a:rPr>
              <a:t>300</a:t>
            </a:r>
          </a:p>
        </p:txBody>
      </p:sp>
      <p:sp>
        <p:nvSpPr>
          <p:cNvPr id="31759" name="Line 20"/>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grpSp>
        <p:nvGrpSpPr>
          <p:cNvPr id="31760" name="Group 3"/>
          <p:cNvGrpSpPr>
            <a:grpSpLocks/>
          </p:cNvGrpSpPr>
          <p:nvPr/>
        </p:nvGrpSpPr>
        <p:grpSpPr bwMode="auto">
          <a:xfrm>
            <a:off x="457200" y="3962400"/>
            <a:ext cx="4035425" cy="977111"/>
            <a:chOff x="458788" y="3659188"/>
            <a:chExt cx="4035425" cy="977110"/>
          </a:xfrm>
        </p:grpSpPr>
        <p:sp>
          <p:nvSpPr>
            <p:cNvPr id="31770" name="Rectangle 12"/>
            <p:cNvSpPr>
              <a:spLocks noChangeArrowheads="1"/>
            </p:cNvSpPr>
            <p:nvPr/>
          </p:nvSpPr>
          <p:spPr bwMode="auto">
            <a:xfrm>
              <a:off x="458788" y="3659188"/>
              <a:ext cx="1978025" cy="44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dirty="0">
                  <a:latin typeface="Arial" charset="0"/>
                </a:rPr>
                <a:t>Beg.   39,800</a:t>
              </a:r>
            </a:p>
          </p:txBody>
        </p:sp>
        <p:sp>
          <p:nvSpPr>
            <p:cNvPr id="31771" name="Rectangle 16"/>
            <p:cNvSpPr>
              <a:spLocks noChangeArrowheads="1"/>
            </p:cNvSpPr>
            <p:nvPr/>
          </p:nvSpPr>
          <p:spPr bwMode="auto">
            <a:xfrm>
              <a:off x="458788" y="4192587"/>
              <a:ext cx="1978025" cy="44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dirty="0">
                  <a:latin typeface="Arial" charset="0"/>
                </a:rPr>
                <a:t>Sale        100</a:t>
              </a:r>
            </a:p>
          </p:txBody>
        </p:sp>
        <p:sp>
          <p:nvSpPr>
            <p:cNvPr id="31772" name="Rectangle 21"/>
            <p:cNvSpPr>
              <a:spLocks noChangeArrowheads="1"/>
            </p:cNvSpPr>
            <p:nvPr/>
          </p:nvSpPr>
          <p:spPr bwMode="auto">
            <a:xfrm>
              <a:off x="2668588" y="4192588"/>
              <a:ext cx="1825625" cy="439737"/>
            </a:xfrm>
            <a:prstGeom prst="rect">
              <a:avLst/>
            </a:prstGeom>
            <a:solidFill>
              <a:srgbClr val="FAFD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dirty="0">
                  <a:solidFill>
                    <a:schemeClr val="tx2"/>
                  </a:solidFill>
                  <a:latin typeface="Arial" charset="0"/>
                </a:rPr>
                <a:t>300</a:t>
              </a:r>
              <a:r>
                <a:rPr lang="en-US" sz="2300" b="1" dirty="0">
                  <a:latin typeface="Arial" charset="0"/>
                </a:rPr>
                <a:t>     Coll.       </a:t>
              </a:r>
            </a:p>
          </p:txBody>
        </p:sp>
      </p:grpSp>
      <p:sp>
        <p:nvSpPr>
          <p:cNvPr id="950294" name="Rectangle 22"/>
          <p:cNvSpPr>
            <a:spLocks noGrp="1" noChangeArrowheads="1"/>
          </p:cNvSpPr>
          <p:nvPr>
            <p:ph type="title"/>
          </p:nvPr>
        </p:nvSpPr>
        <p:spPr bwMode="auto">
          <a:xfrm>
            <a:off x="152400" y="457200"/>
            <a:ext cx="85344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sz="2800" i="0" dirty="0">
                <a:solidFill>
                  <a:schemeClr val="bg1"/>
                </a:solidFill>
                <a:effectLst>
                  <a:outerShdw blurRad="38100" dist="38100" dir="2700000" algn="tl">
                    <a:srgbClr val="000000"/>
                  </a:outerShdw>
                </a:effectLst>
                <a:latin typeface="Arial" charset="0"/>
                <a:cs typeface="+mj-cs"/>
              </a:rPr>
              <a:t>Recording Receipts on Accounts Receivable</a:t>
            </a:r>
          </a:p>
        </p:txBody>
      </p:sp>
      <p:sp>
        <p:nvSpPr>
          <p:cNvPr id="950295" name="Rectangle 23"/>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cxnSp>
        <p:nvCxnSpPr>
          <p:cNvPr id="31763" name="Straight Arrow Connector 2"/>
          <p:cNvCxnSpPr>
            <a:cxnSpLocks noChangeShapeType="1"/>
          </p:cNvCxnSpPr>
          <p:nvPr/>
        </p:nvCxnSpPr>
        <p:spPr bwMode="auto">
          <a:xfrm flipH="1">
            <a:off x="3124200" y="2362200"/>
            <a:ext cx="3505200" cy="2133600"/>
          </a:xfrm>
          <a:prstGeom prst="straightConnector1">
            <a:avLst/>
          </a:prstGeom>
          <a:noFill/>
          <a:ln w="38100" cap="sq">
            <a:solidFill>
              <a:srgbClr val="0000FF"/>
            </a:solidFill>
            <a:prstDash val="sysDash"/>
            <a:round/>
            <a:headEnd type="none" w="sm" len="sm"/>
            <a:tailEnd type="arrow" w="med" len="med"/>
          </a:ln>
          <a:extLst>
            <a:ext uri="{909E8E84-426E-40dd-AFC4-6F175D3DCCD1}">
              <a14:hiddenFill xmlns:a14="http://schemas.microsoft.com/office/drawing/2010/main" xmlns="">
                <a:noFill/>
              </a14:hiddenFill>
            </a:ext>
          </a:extLst>
        </p:spPr>
      </p:cxnSp>
      <p:grpSp>
        <p:nvGrpSpPr>
          <p:cNvPr id="31764" name="Group 23"/>
          <p:cNvGrpSpPr>
            <a:grpSpLocks/>
          </p:cNvGrpSpPr>
          <p:nvPr/>
        </p:nvGrpSpPr>
        <p:grpSpPr bwMode="auto">
          <a:xfrm>
            <a:off x="1447800" y="3505200"/>
            <a:ext cx="1989138" cy="461963"/>
            <a:chOff x="1447800" y="2514600"/>
            <a:chExt cx="1989256" cy="461665"/>
          </a:xfrm>
        </p:grpSpPr>
        <p:sp>
          <p:nvSpPr>
            <p:cNvPr id="31768" name="TextBox 24"/>
            <p:cNvSpPr txBox="1">
              <a:spLocks noChangeArrowheads="1"/>
            </p:cNvSpPr>
            <p:nvPr/>
          </p:nvSpPr>
          <p:spPr bwMode="auto">
            <a:xfrm>
              <a:off x="1447800" y="2514600"/>
              <a:ext cx="33254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r>
                <a:rPr lang="en-US"/>
                <a:t>+</a:t>
              </a:r>
            </a:p>
          </p:txBody>
        </p:sp>
        <p:sp>
          <p:nvSpPr>
            <p:cNvPr id="26" name="TextBox 25"/>
            <p:cNvSpPr txBox="1"/>
            <p:nvPr/>
          </p:nvSpPr>
          <p:spPr>
            <a:xfrm>
              <a:off x="3124299" y="2514600"/>
              <a:ext cx="312757" cy="461665"/>
            </a:xfrm>
            <a:prstGeom prst="rect">
              <a:avLst/>
            </a:prstGeom>
            <a:noFill/>
          </p:spPr>
          <p:txBody>
            <a:bodyPr wrap="none">
              <a:spAutoFit/>
            </a:bodyPr>
            <a:lstStyle/>
            <a:p>
              <a:pPr>
                <a:defRPr/>
              </a:pPr>
              <a:r>
                <a:rPr lang="en-US" dirty="0">
                  <a:solidFill>
                    <a:schemeClr val="accent6"/>
                  </a:solidFill>
                  <a:cs typeface="+mn-cs"/>
                </a:rPr>
                <a:t>-</a:t>
              </a:r>
            </a:p>
          </p:txBody>
        </p:sp>
      </p:grpSp>
      <p:grpSp>
        <p:nvGrpSpPr>
          <p:cNvPr id="31765" name="Group 28"/>
          <p:cNvGrpSpPr>
            <a:grpSpLocks/>
          </p:cNvGrpSpPr>
          <p:nvPr/>
        </p:nvGrpSpPr>
        <p:grpSpPr bwMode="auto">
          <a:xfrm>
            <a:off x="5638800" y="3505200"/>
            <a:ext cx="1855788" cy="461963"/>
            <a:chOff x="5638800" y="2514600"/>
            <a:chExt cx="1856543" cy="461665"/>
          </a:xfrm>
        </p:grpSpPr>
        <p:sp>
          <p:nvSpPr>
            <p:cNvPr id="31766" name="TextBox 29"/>
            <p:cNvSpPr txBox="1">
              <a:spLocks noChangeArrowheads="1"/>
            </p:cNvSpPr>
            <p:nvPr/>
          </p:nvSpPr>
          <p:spPr bwMode="auto">
            <a:xfrm>
              <a:off x="7162800" y="2514600"/>
              <a:ext cx="33254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r>
                <a:rPr lang="en-US"/>
                <a:t>+</a:t>
              </a:r>
            </a:p>
          </p:txBody>
        </p:sp>
        <p:sp>
          <p:nvSpPr>
            <p:cNvPr id="31" name="TextBox 30"/>
            <p:cNvSpPr txBox="1"/>
            <p:nvPr/>
          </p:nvSpPr>
          <p:spPr>
            <a:xfrm>
              <a:off x="5638800" y="2514600"/>
              <a:ext cx="312865" cy="461665"/>
            </a:xfrm>
            <a:prstGeom prst="rect">
              <a:avLst/>
            </a:prstGeom>
            <a:noFill/>
          </p:spPr>
          <p:txBody>
            <a:bodyPr wrap="none">
              <a:spAutoFit/>
            </a:bodyPr>
            <a:lstStyle/>
            <a:p>
              <a:pPr>
                <a:defRPr/>
              </a:pPr>
              <a:r>
                <a:rPr lang="en-US" dirty="0">
                  <a:solidFill>
                    <a:schemeClr val="accent6"/>
                  </a:solidFill>
                  <a:cs typeface="+mn-cs"/>
                </a:rPr>
                <a:t>-</a:t>
              </a:r>
            </a:p>
          </p:txBody>
        </p:sp>
      </p:gr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ChangeArrowheads="1"/>
          </p:cNvSpPr>
          <p:nvPr>
            <p:ph type="title"/>
          </p:nvPr>
        </p:nvSpPr>
        <p:spPr bwMode="auto">
          <a:xfrm>
            <a:off x="457200" y="457200"/>
            <a:ext cx="82296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i="0" dirty="0">
                <a:solidFill>
                  <a:schemeClr val="bg1"/>
                </a:solidFill>
                <a:effectLst>
                  <a:outerShdw blurRad="38100" dist="38100" dir="2700000" algn="tl">
                    <a:srgbClr val="000000"/>
                  </a:outerShdw>
                </a:effectLst>
                <a:latin typeface="Arial" charset="0"/>
                <a:cs typeface="+mj-cs"/>
              </a:rPr>
              <a:t>Valuing Accounts Receivable</a:t>
            </a:r>
          </a:p>
        </p:txBody>
      </p:sp>
      <p:pic>
        <p:nvPicPr>
          <p:cNvPr id="522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57413"/>
            <a:ext cx="4297363" cy="3357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
        <p:nvSpPr>
          <p:cNvPr id="52227" name="Rectangle 4"/>
          <p:cNvSpPr>
            <a:spLocks noChangeArrowheads="1"/>
          </p:cNvSpPr>
          <p:nvPr/>
        </p:nvSpPr>
        <p:spPr bwMode="auto">
          <a:xfrm>
            <a:off x="5257800" y="1371600"/>
            <a:ext cx="3581400" cy="317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pPr algn="l">
              <a:lnSpc>
                <a:spcPct val="115000"/>
              </a:lnSpc>
            </a:pPr>
            <a:r>
              <a:rPr lang="en-US" sz="2200">
                <a:latin typeface="Arial" charset="0"/>
              </a:rPr>
              <a:t>Under the </a:t>
            </a:r>
            <a:r>
              <a:rPr lang="en-US" sz="2200" b="1">
                <a:latin typeface="Arial" charset="0"/>
              </a:rPr>
              <a:t>percentage of receivables </a:t>
            </a:r>
            <a:r>
              <a:rPr lang="en-US" sz="2200">
                <a:latin typeface="Arial" charset="0"/>
              </a:rPr>
              <a:t>basis, management establishes a percentage relationship between the amount of receivables and expected losses from uncollectible accounts.</a:t>
            </a:r>
          </a:p>
        </p:txBody>
      </p:sp>
      <p:sp>
        <p:nvSpPr>
          <p:cNvPr id="52228" name="Text Box 5"/>
          <p:cNvSpPr txBox="1">
            <a:spLocks noChangeArrowheads="1"/>
          </p:cNvSpPr>
          <p:nvPr/>
        </p:nvSpPr>
        <p:spPr bwMode="auto">
          <a:xfrm>
            <a:off x="1447800" y="6369050"/>
            <a:ext cx="7543800" cy="336550"/>
          </a:xfrm>
          <a:prstGeom prst="rect">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marL="457200" indent="-45720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spcBef>
                <a:spcPct val="50000"/>
              </a:spcBef>
            </a:pPr>
            <a:r>
              <a:rPr lang="en-US" sz="1600" b="1" i="1">
                <a:solidFill>
                  <a:schemeClr val="bg2"/>
                </a:solidFill>
                <a:latin typeface="Arial" charset="0"/>
              </a:rPr>
              <a:t>LO 3  Describe the methods used to account for bad debts.</a:t>
            </a:r>
          </a:p>
        </p:txBody>
      </p:sp>
      <p:sp>
        <p:nvSpPr>
          <p:cNvPr id="52229" name="Text Box 6"/>
          <p:cNvSpPr txBox="1">
            <a:spLocks noChangeArrowheads="1"/>
          </p:cNvSpPr>
          <p:nvPr/>
        </p:nvSpPr>
        <p:spPr bwMode="auto">
          <a:xfrm>
            <a:off x="533400" y="1371600"/>
            <a:ext cx="82296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buSzPct val="80000"/>
            </a:pPr>
            <a:r>
              <a:rPr lang="en-US" sz="2600" b="1">
                <a:latin typeface="Arial" charset="0"/>
              </a:rPr>
              <a:t>Estimating the Allowance</a:t>
            </a:r>
          </a:p>
        </p:txBody>
      </p:sp>
      <p:sp>
        <p:nvSpPr>
          <p:cNvPr id="966663" name="Rectangle 7"/>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sp>
        <p:nvSpPr>
          <p:cNvPr id="52231" name="Rectangle 8"/>
          <p:cNvSpPr>
            <a:spLocks noChangeArrowheads="1"/>
          </p:cNvSpPr>
          <p:nvPr/>
        </p:nvSpPr>
        <p:spPr bwMode="auto">
          <a:xfrm>
            <a:off x="5638800" y="4953000"/>
            <a:ext cx="2743200" cy="1089025"/>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spAutoFit/>
          </a:bodyPr>
          <a:lstStyle/>
          <a:p>
            <a:pPr algn="l">
              <a:lnSpc>
                <a:spcPct val="115000"/>
              </a:lnSpc>
            </a:pPr>
            <a:r>
              <a:rPr lang="en-US" sz="1400" b="1">
                <a:solidFill>
                  <a:srgbClr val="800000"/>
                </a:solidFill>
                <a:latin typeface="Arial" charset="0"/>
              </a:rPr>
              <a:t>Helpful Hint</a:t>
            </a:r>
            <a:r>
              <a:rPr lang="en-US" sz="1400">
                <a:latin typeface="Arial" charset="0"/>
              </a:rPr>
              <a:t>  Where appropriate, the percentage-of-receivables basis may use only a single percentage rate.</a:t>
            </a: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9" name="Rectangle 3"/>
          <p:cNvSpPr>
            <a:spLocks noGrp="1" noChangeArrowheads="1"/>
          </p:cNvSpPr>
          <p:nvPr>
            <p:ph type="title"/>
          </p:nvPr>
        </p:nvSpPr>
        <p:spPr bwMode="auto">
          <a:xfrm>
            <a:off x="457200" y="457200"/>
            <a:ext cx="82296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i="0">
                <a:solidFill>
                  <a:schemeClr val="bg1"/>
                </a:solidFill>
                <a:effectLst>
                  <a:outerShdw blurRad="38100" dist="38100" dir="2700000" algn="tl">
                    <a:srgbClr val="000000"/>
                  </a:outerShdw>
                </a:effectLst>
                <a:latin typeface="Arial" charset="0"/>
                <a:cs typeface="+mj-cs"/>
              </a:rPr>
              <a:t>Valuing Accounts Receivable</a:t>
            </a:r>
          </a:p>
        </p:txBody>
      </p:sp>
      <p:sp>
        <p:nvSpPr>
          <p:cNvPr id="54274" name="Rectangle 5"/>
          <p:cNvSpPr>
            <a:spLocks noChangeArrowheads="1"/>
          </p:cNvSpPr>
          <p:nvPr/>
        </p:nvSpPr>
        <p:spPr bwMode="auto">
          <a:xfrm>
            <a:off x="6858000" y="2239963"/>
            <a:ext cx="16764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pPr algn="r"/>
            <a:r>
              <a:rPr lang="en-US" sz="1200" b="1">
                <a:latin typeface="Arial" charset="0"/>
              </a:rPr>
              <a:t>Illustration 8-7              </a:t>
            </a:r>
          </a:p>
        </p:txBody>
      </p:sp>
      <p:pic>
        <p:nvPicPr>
          <p:cNvPr id="5427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14600"/>
            <a:ext cx="7848600" cy="3768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
        <p:nvSpPr>
          <p:cNvPr id="54276" name="Text Box 8"/>
          <p:cNvSpPr txBox="1">
            <a:spLocks noChangeArrowheads="1"/>
          </p:cNvSpPr>
          <p:nvPr/>
        </p:nvSpPr>
        <p:spPr bwMode="auto">
          <a:xfrm>
            <a:off x="1524000" y="6445250"/>
            <a:ext cx="7543800" cy="336550"/>
          </a:xfrm>
          <a:prstGeom prst="rect">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marL="457200" indent="-45720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spcBef>
                <a:spcPct val="50000"/>
              </a:spcBef>
            </a:pPr>
            <a:r>
              <a:rPr lang="en-US" sz="1600" b="1" i="1">
                <a:solidFill>
                  <a:schemeClr val="bg2"/>
                </a:solidFill>
                <a:latin typeface="Arial" charset="0"/>
              </a:rPr>
              <a:t>LO 3  Describe the methods used to account for bad debts.</a:t>
            </a:r>
          </a:p>
        </p:txBody>
      </p:sp>
      <p:sp>
        <p:nvSpPr>
          <p:cNvPr id="54277" name="Rectangle 9"/>
          <p:cNvSpPr>
            <a:spLocks noChangeArrowheads="1"/>
          </p:cNvSpPr>
          <p:nvPr/>
        </p:nvSpPr>
        <p:spPr bwMode="auto">
          <a:xfrm>
            <a:off x="609600" y="1346200"/>
            <a:ext cx="8001000" cy="877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pPr algn="l">
              <a:lnSpc>
                <a:spcPct val="120000"/>
              </a:lnSpc>
            </a:pPr>
            <a:r>
              <a:rPr lang="en-US" sz="2200" b="1">
                <a:latin typeface="Arial" charset="0"/>
              </a:rPr>
              <a:t>Aging the accounts receivable </a:t>
            </a:r>
            <a:r>
              <a:rPr lang="en-US" sz="2100">
                <a:latin typeface="Arial" charset="0"/>
              </a:rPr>
              <a:t>- customer balances are classified by the length of time they have been unpaid.</a:t>
            </a:r>
          </a:p>
        </p:txBody>
      </p:sp>
      <p:sp>
        <p:nvSpPr>
          <p:cNvPr id="828426" name="Rectangle 10"/>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2"/>
          <p:cNvSpPr txBox="1">
            <a:spLocks noChangeArrowheads="1"/>
          </p:cNvSpPr>
          <p:nvPr/>
        </p:nvSpPr>
        <p:spPr bwMode="auto">
          <a:xfrm>
            <a:off x="533400" y="1966913"/>
            <a:ext cx="8229600" cy="162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lnSpc>
                <a:spcPct val="120000"/>
              </a:lnSpc>
            </a:pPr>
            <a:r>
              <a:rPr lang="en-US" sz="2100" b="1">
                <a:solidFill>
                  <a:srgbClr val="800000"/>
                </a:solidFill>
                <a:latin typeface="Arial" charset="0"/>
              </a:rPr>
              <a:t>Illustration:</a:t>
            </a:r>
            <a:r>
              <a:rPr lang="en-US" sz="2100">
                <a:latin typeface="Arial" charset="0"/>
              </a:rPr>
              <a:t>  Assume the unadjusted trial balance shows Allowance for Doubtful Accounts with a credit balance of $528.  Prepare the adjusting entry assuming $2,228 is the estimate of uncollectible receivables from the aging schedule.</a:t>
            </a:r>
          </a:p>
        </p:txBody>
      </p:sp>
      <p:sp>
        <p:nvSpPr>
          <p:cNvPr id="826371" name="Rectangle 3"/>
          <p:cNvSpPr>
            <a:spLocks noGrp="1" noChangeArrowheads="1"/>
          </p:cNvSpPr>
          <p:nvPr>
            <p:ph type="title"/>
          </p:nvPr>
        </p:nvSpPr>
        <p:spPr bwMode="auto">
          <a:xfrm>
            <a:off x="457200" y="457200"/>
            <a:ext cx="82296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i="0">
                <a:solidFill>
                  <a:schemeClr val="bg1"/>
                </a:solidFill>
                <a:effectLst>
                  <a:outerShdw blurRad="38100" dist="38100" dir="2700000" algn="tl">
                    <a:srgbClr val="000000"/>
                  </a:outerShdw>
                </a:effectLst>
                <a:latin typeface="Arial" charset="0"/>
                <a:cs typeface="+mj-cs"/>
              </a:rPr>
              <a:t>Valuing Accounts Receivable</a:t>
            </a:r>
          </a:p>
        </p:txBody>
      </p:sp>
      <p:sp>
        <p:nvSpPr>
          <p:cNvPr id="826372" name="Text Box 4"/>
          <p:cNvSpPr txBox="1">
            <a:spLocks noChangeArrowheads="1"/>
          </p:cNvSpPr>
          <p:nvPr/>
        </p:nvSpPr>
        <p:spPr bwMode="auto">
          <a:xfrm>
            <a:off x="1828800" y="3810000"/>
            <a:ext cx="69342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tabLst>
                <a:tab pos="5372100" algn="r"/>
              </a:tabLst>
              <a:defRPr sz="2400">
                <a:solidFill>
                  <a:schemeClr val="tx1"/>
                </a:solidFill>
                <a:latin typeface="Comic Sans MS" charset="0"/>
                <a:ea typeface="ＭＳ Ｐゴシック" charset="0"/>
                <a:cs typeface="ＭＳ Ｐゴシック" charset="0"/>
              </a:defRPr>
            </a:lvl1pPr>
            <a:lvl2pPr marL="742950" indent="-285750">
              <a:tabLst>
                <a:tab pos="5372100" algn="r"/>
              </a:tabLst>
              <a:defRPr sz="2400">
                <a:solidFill>
                  <a:schemeClr val="tx1"/>
                </a:solidFill>
                <a:latin typeface="Comic Sans MS" charset="0"/>
                <a:ea typeface="ＭＳ Ｐゴシック" charset="0"/>
              </a:defRPr>
            </a:lvl2pPr>
            <a:lvl3pPr marL="1143000" indent="-228600">
              <a:tabLst>
                <a:tab pos="5372100" algn="r"/>
              </a:tabLst>
              <a:defRPr sz="2400">
                <a:solidFill>
                  <a:schemeClr val="tx1"/>
                </a:solidFill>
                <a:latin typeface="Comic Sans MS" charset="0"/>
                <a:ea typeface="ＭＳ Ｐゴシック" charset="0"/>
              </a:defRPr>
            </a:lvl3pPr>
            <a:lvl4pPr marL="1600200" indent="-228600">
              <a:tabLst>
                <a:tab pos="5372100" algn="r"/>
              </a:tabLst>
              <a:defRPr sz="2400">
                <a:solidFill>
                  <a:schemeClr val="tx1"/>
                </a:solidFill>
                <a:latin typeface="Comic Sans MS" charset="0"/>
                <a:ea typeface="ＭＳ Ｐゴシック" charset="0"/>
              </a:defRPr>
            </a:lvl4pPr>
            <a:lvl5pPr marL="2057400" indent="-228600">
              <a:tabLst>
                <a:tab pos="5372100"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5372100"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5372100"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5372100"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5372100" algn="r"/>
              </a:tabLst>
              <a:defRPr sz="2400">
                <a:solidFill>
                  <a:schemeClr val="tx1"/>
                </a:solidFill>
                <a:latin typeface="Comic Sans MS" charset="0"/>
                <a:ea typeface="ＭＳ Ｐゴシック" charset="0"/>
              </a:defRPr>
            </a:lvl9pPr>
          </a:lstStyle>
          <a:p>
            <a:pPr algn="l"/>
            <a:r>
              <a:rPr lang="en-US" sz="2100">
                <a:latin typeface="Arial" charset="0"/>
              </a:rPr>
              <a:t>Bad debt expense </a:t>
            </a:r>
            <a:r>
              <a:rPr lang="en-US" sz="2100">
                <a:latin typeface="Arial" charset="0"/>
                <a:cs typeface="Arial" charset="0"/>
              </a:rPr>
              <a:t>	1,700</a:t>
            </a:r>
          </a:p>
        </p:txBody>
      </p:sp>
      <p:sp>
        <p:nvSpPr>
          <p:cNvPr id="56324" name="Text Box 5"/>
          <p:cNvSpPr txBox="1">
            <a:spLocks noChangeArrowheads="1"/>
          </p:cNvSpPr>
          <p:nvPr/>
        </p:nvSpPr>
        <p:spPr bwMode="auto">
          <a:xfrm>
            <a:off x="381000" y="3810000"/>
            <a:ext cx="12954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tabLst>
                <a:tab pos="5600700" algn="r"/>
              </a:tabLst>
              <a:defRPr sz="2400">
                <a:solidFill>
                  <a:schemeClr val="tx1"/>
                </a:solidFill>
                <a:latin typeface="Comic Sans MS" charset="0"/>
                <a:ea typeface="ＭＳ Ｐゴシック" charset="0"/>
                <a:cs typeface="ＭＳ Ｐゴシック" charset="0"/>
              </a:defRPr>
            </a:lvl1pPr>
            <a:lvl2pPr marL="742950" indent="-285750">
              <a:tabLst>
                <a:tab pos="5600700" algn="r"/>
              </a:tabLst>
              <a:defRPr sz="2400">
                <a:solidFill>
                  <a:schemeClr val="tx1"/>
                </a:solidFill>
                <a:latin typeface="Comic Sans MS" charset="0"/>
                <a:ea typeface="ＭＳ Ｐゴシック" charset="0"/>
              </a:defRPr>
            </a:lvl2pPr>
            <a:lvl3pPr marL="1143000" indent="-228600">
              <a:tabLst>
                <a:tab pos="5600700" algn="r"/>
              </a:tabLst>
              <a:defRPr sz="2400">
                <a:solidFill>
                  <a:schemeClr val="tx1"/>
                </a:solidFill>
                <a:latin typeface="Comic Sans MS" charset="0"/>
                <a:ea typeface="ＭＳ Ｐゴシック" charset="0"/>
              </a:defRPr>
            </a:lvl3pPr>
            <a:lvl4pPr marL="1600200" indent="-228600">
              <a:tabLst>
                <a:tab pos="5600700" algn="r"/>
              </a:tabLst>
              <a:defRPr sz="2400">
                <a:solidFill>
                  <a:schemeClr val="tx1"/>
                </a:solidFill>
                <a:latin typeface="Comic Sans MS" charset="0"/>
                <a:ea typeface="ＭＳ Ｐゴシック" charset="0"/>
              </a:defRPr>
            </a:lvl4pPr>
            <a:lvl5pPr marL="2057400" indent="-228600">
              <a:tabLst>
                <a:tab pos="5600700"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5600700"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5600700"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5600700"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5600700" algn="r"/>
              </a:tabLst>
              <a:defRPr sz="2400">
                <a:solidFill>
                  <a:schemeClr val="tx1"/>
                </a:solidFill>
                <a:latin typeface="Comic Sans MS" charset="0"/>
                <a:ea typeface="ＭＳ Ｐゴシック" charset="0"/>
              </a:defRPr>
            </a:lvl9pPr>
          </a:lstStyle>
          <a:p>
            <a:pPr algn="r"/>
            <a:r>
              <a:rPr lang="en-US" sz="2100" b="1">
                <a:solidFill>
                  <a:srgbClr val="800000"/>
                </a:solidFill>
                <a:latin typeface="Arial" charset="0"/>
                <a:cs typeface="Arial" charset="0"/>
              </a:rPr>
              <a:t>Dec. 31</a:t>
            </a:r>
          </a:p>
        </p:txBody>
      </p:sp>
      <p:sp>
        <p:nvSpPr>
          <p:cNvPr id="826374" name="Text Box 6"/>
          <p:cNvSpPr txBox="1">
            <a:spLocks noChangeArrowheads="1"/>
          </p:cNvSpPr>
          <p:nvPr/>
        </p:nvSpPr>
        <p:spPr bwMode="auto">
          <a:xfrm>
            <a:off x="1828800" y="4251325"/>
            <a:ext cx="69342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marL="457200" indent="-457200">
              <a:tabLst>
                <a:tab pos="4864100" algn="r"/>
                <a:tab pos="6350000" algn="r"/>
              </a:tabLst>
              <a:defRPr sz="2400">
                <a:solidFill>
                  <a:schemeClr val="tx1"/>
                </a:solidFill>
                <a:latin typeface="Comic Sans MS" charset="0"/>
                <a:ea typeface="ＭＳ Ｐゴシック" charset="0"/>
                <a:cs typeface="ＭＳ Ｐゴシック" charset="0"/>
              </a:defRPr>
            </a:lvl1pPr>
            <a:lvl2pPr marL="742950" indent="-285750">
              <a:tabLst>
                <a:tab pos="4864100" algn="r"/>
                <a:tab pos="6350000" algn="r"/>
              </a:tabLst>
              <a:defRPr sz="2400">
                <a:solidFill>
                  <a:schemeClr val="tx1"/>
                </a:solidFill>
                <a:latin typeface="Comic Sans MS" charset="0"/>
                <a:ea typeface="ＭＳ Ｐゴシック" charset="0"/>
              </a:defRPr>
            </a:lvl2pPr>
            <a:lvl3pPr marL="1143000" indent="-228600">
              <a:tabLst>
                <a:tab pos="4864100" algn="r"/>
                <a:tab pos="6350000" algn="r"/>
              </a:tabLst>
              <a:defRPr sz="2400">
                <a:solidFill>
                  <a:schemeClr val="tx1"/>
                </a:solidFill>
                <a:latin typeface="Comic Sans MS" charset="0"/>
                <a:ea typeface="ＭＳ Ｐゴシック" charset="0"/>
              </a:defRPr>
            </a:lvl3pPr>
            <a:lvl4pPr marL="1600200" indent="-228600">
              <a:tabLst>
                <a:tab pos="4864100" algn="r"/>
                <a:tab pos="6350000" algn="r"/>
              </a:tabLst>
              <a:defRPr sz="2400">
                <a:solidFill>
                  <a:schemeClr val="tx1"/>
                </a:solidFill>
                <a:latin typeface="Comic Sans MS" charset="0"/>
                <a:ea typeface="ＭＳ Ｐゴシック" charset="0"/>
              </a:defRPr>
            </a:lvl4pPr>
            <a:lvl5pPr marL="2057400" indent="-228600">
              <a:tabLst>
                <a:tab pos="4864100" algn="r"/>
                <a:tab pos="6350000"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4864100" algn="r"/>
                <a:tab pos="6350000"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4864100" algn="r"/>
                <a:tab pos="6350000"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4864100" algn="r"/>
                <a:tab pos="6350000"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4864100" algn="r"/>
                <a:tab pos="6350000" algn="r"/>
              </a:tabLst>
              <a:defRPr sz="2400">
                <a:solidFill>
                  <a:schemeClr val="tx1"/>
                </a:solidFill>
                <a:latin typeface="Comic Sans MS" charset="0"/>
                <a:ea typeface="ＭＳ Ｐゴシック" charset="0"/>
              </a:defRPr>
            </a:lvl9pPr>
          </a:lstStyle>
          <a:p>
            <a:pPr algn="l"/>
            <a:r>
              <a:rPr lang="en-US" sz="2100">
                <a:latin typeface="Arial" charset="0"/>
                <a:cs typeface="Arial" charset="0"/>
              </a:rPr>
              <a:t>	 </a:t>
            </a:r>
            <a:r>
              <a:rPr lang="en-US" sz="2100">
                <a:latin typeface="Arial" charset="0"/>
              </a:rPr>
              <a:t>Allowance for doubtful accounts </a:t>
            </a:r>
            <a:r>
              <a:rPr lang="en-US" sz="2100">
                <a:latin typeface="Arial" charset="0"/>
                <a:cs typeface="Arial" charset="0"/>
              </a:rPr>
              <a:t>		1,700</a:t>
            </a:r>
          </a:p>
        </p:txBody>
      </p:sp>
      <p:pic>
        <p:nvPicPr>
          <p:cNvPr id="5632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263" y="5030788"/>
            <a:ext cx="6434137" cy="1141412"/>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sp>
        <p:nvSpPr>
          <p:cNvPr id="56327" name="Rectangle 12"/>
          <p:cNvSpPr>
            <a:spLocks noChangeArrowheads="1"/>
          </p:cNvSpPr>
          <p:nvPr/>
        </p:nvSpPr>
        <p:spPr bwMode="auto">
          <a:xfrm>
            <a:off x="304800" y="4953000"/>
            <a:ext cx="1676400"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pPr algn="l"/>
            <a:r>
              <a:rPr lang="en-US" sz="1200" b="1">
                <a:latin typeface="Arial" charset="0"/>
              </a:rPr>
              <a:t>Illustration 8-8     </a:t>
            </a:r>
            <a:r>
              <a:rPr lang="en-US" sz="1200">
                <a:latin typeface="Arial" charset="0"/>
              </a:rPr>
              <a:t>Bad debts accounts after posting</a:t>
            </a:r>
          </a:p>
        </p:txBody>
      </p:sp>
      <p:sp>
        <p:nvSpPr>
          <p:cNvPr id="56328" name="Text Box 14"/>
          <p:cNvSpPr txBox="1">
            <a:spLocks noChangeArrowheads="1"/>
          </p:cNvSpPr>
          <p:nvPr/>
        </p:nvSpPr>
        <p:spPr bwMode="auto">
          <a:xfrm>
            <a:off x="533400" y="1371600"/>
            <a:ext cx="82296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buSzPct val="80000"/>
            </a:pPr>
            <a:r>
              <a:rPr lang="en-US" sz="2600" b="1">
                <a:latin typeface="Arial" charset="0"/>
              </a:rPr>
              <a:t>Estimating the Allowance</a:t>
            </a:r>
          </a:p>
        </p:txBody>
      </p:sp>
      <p:sp>
        <p:nvSpPr>
          <p:cNvPr id="826383" name="Rectangle 15"/>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sp>
        <p:nvSpPr>
          <p:cNvPr id="56330" name="Text Box 16"/>
          <p:cNvSpPr txBox="1">
            <a:spLocks noChangeArrowheads="1"/>
          </p:cNvSpPr>
          <p:nvPr/>
        </p:nvSpPr>
        <p:spPr bwMode="auto">
          <a:xfrm>
            <a:off x="1524000" y="6445250"/>
            <a:ext cx="7543800" cy="336550"/>
          </a:xfrm>
          <a:prstGeom prst="rect">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marL="457200" indent="-45720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spcBef>
                <a:spcPct val="50000"/>
              </a:spcBef>
            </a:pPr>
            <a:r>
              <a:rPr lang="en-US" sz="1600" b="1" i="1">
                <a:solidFill>
                  <a:schemeClr val="bg2"/>
                </a:solidFill>
                <a:latin typeface="Arial" charset="0"/>
              </a:rPr>
              <a:t>LO 3  Describe the methods used to account for bad debts.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6372"/>
                                        </p:tgtEl>
                                        <p:attrNameLst>
                                          <p:attrName>style.visibility</p:attrName>
                                        </p:attrNameLst>
                                      </p:cBhvr>
                                      <p:to>
                                        <p:strVal val="visible"/>
                                      </p:to>
                                    </p:set>
                                    <p:animEffect transition="in" filter="wipe(left)">
                                      <p:cBhvr>
                                        <p:cTn id="7" dur="500"/>
                                        <p:tgtEl>
                                          <p:spTgt spid="826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6374"/>
                                        </p:tgtEl>
                                        <p:attrNameLst>
                                          <p:attrName>style.visibility</p:attrName>
                                        </p:attrNameLst>
                                      </p:cBhvr>
                                      <p:to>
                                        <p:strVal val="visible"/>
                                      </p:to>
                                    </p:set>
                                    <p:animEffect transition="in" filter="wipe(left)">
                                      <p:cBhvr>
                                        <p:cTn id="12" dur="500"/>
                                        <p:tgtEl>
                                          <p:spTgt spid="826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372" grpId="0" autoUpdateAnimBg="0"/>
      <p:bldP spid="82637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txBox="1">
            <a:spLocks noChangeArrowheads="1"/>
          </p:cNvSpPr>
          <p:nvPr/>
        </p:nvSpPr>
        <p:spPr bwMode="auto">
          <a:xfrm>
            <a:off x="304800" y="1066800"/>
            <a:ext cx="7620000"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lnSpc>
                <a:spcPct val="105000"/>
              </a:lnSpc>
              <a:spcBef>
                <a:spcPct val="30000"/>
              </a:spcBef>
              <a:buSzPct val="80000"/>
            </a:pPr>
            <a:r>
              <a:rPr lang="en-US" sz="2600" b="1">
                <a:latin typeface="Arial" charset="0"/>
              </a:rPr>
              <a:t>Allowance Method for Uncollectible Accounts</a:t>
            </a:r>
          </a:p>
        </p:txBody>
      </p:sp>
      <p:sp>
        <p:nvSpPr>
          <p:cNvPr id="28675" name="Text Box 3"/>
          <p:cNvSpPr txBox="1">
            <a:spLocks noChangeArrowheads="1"/>
          </p:cNvSpPr>
          <p:nvPr/>
        </p:nvSpPr>
        <p:spPr bwMode="auto">
          <a:xfrm>
            <a:off x="304800" y="1600200"/>
            <a:ext cx="7848600" cy="378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lvl1pPr marL="342900" indent="-342900">
              <a:defRPr sz="2400">
                <a:solidFill>
                  <a:schemeClr val="tx1"/>
                </a:solidFill>
                <a:latin typeface="Comic Sans MS" charset="0"/>
                <a:ea typeface="ＭＳ Ｐゴシック" charset="0"/>
              </a:defRPr>
            </a:lvl1pPr>
            <a:lvl2pPr marL="685800" indent="-45720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lvl="1" algn="l">
              <a:lnSpc>
                <a:spcPct val="120000"/>
              </a:lnSpc>
              <a:spcBef>
                <a:spcPct val="70000"/>
              </a:spcBef>
              <a:buFontTx/>
              <a:buAutoNum type="arabicPeriod"/>
              <a:defRPr/>
            </a:pPr>
            <a:r>
              <a:rPr lang="en-US" sz="2100" dirty="0">
                <a:latin typeface="Arial" charset="0"/>
                <a:cs typeface="+mn-cs"/>
              </a:rPr>
              <a:t>Companies </a:t>
            </a:r>
            <a:r>
              <a:rPr lang="en-US" sz="2100" b="1" dirty="0">
                <a:latin typeface="Arial" charset="0"/>
                <a:cs typeface="+mn-cs"/>
              </a:rPr>
              <a:t>estimate </a:t>
            </a:r>
            <a:r>
              <a:rPr lang="en-US" sz="2100" dirty="0">
                <a:latin typeface="Arial" charset="0"/>
                <a:cs typeface="+mn-cs"/>
              </a:rPr>
              <a:t>uncollectible accounts receivable. </a:t>
            </a:r>
          </a:p>
          <a:p>
            <a:pPr lvl="1" algn="l">
              <a:lnSpc>
                <a:spcPct val="120000"/>
              </a:lnSpc>
              <a:spcBef>
                <a:spcPts val="0"/>
              </a:spcBef>
              <a:buFontTx/>
              <a:buAutoNum type="arabicPeriod"/>
              <a:defRPr/>
            </a:pPr>
            <a:r>
              <a:rPr lang="en-US" sz="2100" dirty="0">
                <a:latin typeface="Arial" charset="0"/>
                <a:cs typeface="+mn-cs"/>
              </a:rPr>
              <a:t>To set aside reserves for uncollectible accounts:</a:t>
            </a:r>
          </a:p>
          <a:p>
            <a:pPr marL="228600" lvl="1" indent="0" algn="l">
              <a:spcBef>
                <a:spcPts val="0"/>
              </a:spcBef>
              <a:defRPr/>
            </a:pPr>
            <a:r>
              <a:rPr lang="en-US" sz="2100" b="1" dirty="0">
                <a:latin typeface="Arial" charset="0"/>
                <a:cs typeface="+mn-cs"/>
              </a:rPr>
              <a:t>	</a:t>
            </a:r>
            <a:r>
              <a:rPr lang="en-US" sz="1600" b="1" dirty="0">
                <a:latin typeface="Arial" charset="0"/>
                <a:cs typeface="+mn-cs"/>
              </a:rPr>
              <a:t>Bad Debts Expense</a:t>
            </a:r>
            <a:r>
              <a:rPr lang="en-US" sz="1600" dirty="0">
                <a:latin typeface="Arial" charset="0"/>
                <a:cs typeface="+mn-cs"/>
              </a:rPr>
              <a:t> 	                 $xxx</a:t>
            </a:r>
          </a:p>
          <a:p>
            <a:pPr marL="228600" lvl="1" indent="0" algn="l">
              <a:spcBef>
                <a:spcPts val="0"/>
              </a:spcBef>
              <a:defRPr/>
            </a:pPr>
            <a:r>
              <a:rPr lang="en-US" sz="1600" b="1" dirty="0">
                <a:latin typeface="Arial" charset="0"/>
                <a:cs typeface="+mn-cs"/>
              </a:rPr>
              <a:t>	      Allowance for Doubtful Accounts</a:t>
            </a:r>
            <a:r>
              <a:rPr lang="en-US" sz="2100" dirty="0">
                <a:latin typeface="Arial" charset="0"/>
                <a:cs typeface="+mn-cs"/>
              </a:rPr>
              <a:t>               </a:t>
            </a:r>
            <a:r>
              <a:rPr lang="en-US" sz="1600" dirty="0">
                <a:latin typeface="Arial" charset="0"/>
                <a:cs typeface="+mn-cs"/>
              </a:rPr>
              <a:t>$xxx </a:t>
            </a:r>
          </a:p>
          <a:p>
            <a:pPr marL="0" lvl="1" indent="0" algn="l">
              <a:spcBef>
                <a:spcPts val="0"/>
              </a:spcBef>
              <a:defRPr/>
            </a:pPr>
            <a:r>
              <a:rPr lang="en-US" sz="1600" dirty="0">
                <a:latin typeface="Arial" charset="0"/>
                <a:cs typeface="+mn-cs"/>
              </a:rPr>
              <a:t>                 </a:t>
            </a:r>
            <a:r>
              <a:rPr lang="en-US" sz="1200" dirty="0">
                <a:latin typeface="Arial" charset="0"/>
                <a:cs typeface="+mn-cs"/>
              </a:rPr>
              <a:t>       </a:t>
            </a:r>
            <a:r>
              <a:rPr lang="en-US" sz="1200" i="1" dirty="0">
                <a:latin typeface="Arial" charset="0"/>
                <a:cs typeface="+mn-cs"/>
              </a:rPr>
              <a:t>(a contra-asset account).</a:t>
            </a:r>
          </a:p>
          <a:p>
            <a:pPr lvl="1" algn="l">
              <a:lnSpc>
                <a:spcPct val="120000"/>
              </a:lnSpc>
              <a:spcBef>
                <a:spcPts val="0"/>
              </a:spcBef>
              <a:buFont typeface="+mj-lt"/>
              <a:buAutoNum type="arabicPeriod" startAt="3"/>
              <a:defRPr/>
            </a:pPr>
            <a:r>
              <a:rPr lang="en-US" sz="2100" dirty="0">
                <a:latin typeface="Arial" charset="0"/>
                <a:cs typeface="+mn-cs"/>
              </a:rPr>
              <a:t>When a SPECIFIC account is determined uncollectible and written off:</a:t>
            </a:r>
          </a:p>
          <a:p>
            <a:pPr marL="228600" lvl="1" indent="0" algn="l">
              <a:spcBef>
                <a:spcPts val="600"/>
              </a:spcBef>
              <a:defRPr/>
            </a:pPr>
            <a:r>
              <a:rPr lang="en-US" sz="1600" b="1" dirty="0">
                <a:latin typeface="Arial" charset="0"/>
                <a:cs typeface="+mn-cs"/>
              </a:rPr>
              <a:t>	Allowance for Doubtful Accounts</a:t>
            </a:r>
            <a:r>
              <a:rPr lang="en-US" sz="1600" dirty="0">
                <a:latin typeface="Arial" charset="0"/>
                <a:cs typeface="+mn-cs"/>
              </a:rPr>
              <a:t>         $xxx</a:t>
            </a:r>
          </a:p>
          <a:p>
            <a:pPr marL="228600" lvl="1" indent="0" algn="l">
              <a:spcBef>
                <a:spcPts val="600"/>
              </a:spcBef>
              <a:defRPr/>
            </a:pPr>
            <a:r>
              <a:rPr lang="en-US" sz="1600" b="1" dirty="0">
                <a:latin typeface="Arial" charset="0"/>
                <a:cs typeface="+mn-cs"/>
              </a:rPr>
              <a:t>	        Accounts Receivable		         </a:t>
            </a:r>
            <a:r>
              <a:rPr lang="en-US" sz="1600" dirty="0">
                <a:latin typeface="Arial" charset="0"/>
                <a:cs typeface="+mn-cs"/>
              </a:rPr>
              <a:t>          $xxx </a:t>
            </a:r>
          </a:p>
          <a:p>
            <a:pPr marL="228600" lvl="1" indent="0" algn="l">
              <a:lnSpc>
                <a:spcPct val="120000"/>
              </a:lnSpc>
              <a:spcBef>
                <a:spcPct val="70000"/>
              </a:spcBef>
              <a:defRPr/>
            </a:pPr>
            <a:endParaRPr lang="en-US" sz="2100" dirty="0">
              <a:latin typeface="Arial" charset="0"/>
              <a:cs typeface="+mn-cs"/>
            </a:endParaRPr>
          </a:p>
        </p:txBody>
      </p:sp>
      <p:sp>
        <p:nvSpPr>
          <p:cNvPr id="964615" name="Rectangle 7"/>
          <p:cNvSpPr>
            <a:spLocks noGrp="1" noChangeArrowheads="1"/>
          </p:cNvSpPr>
          <p:nvPr>
            <p:ph type="title"/>
          </p:nvPr>
        </p:nvSpPr>
        <p:spPr bwMode="auto">
          <a:xfrm>
            <a:off x="76200" y="304800"/>
            <a:ext cx="86868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sz="2800" i="0" dirty="0">
                <a:solidFill>
                  <a:schemeClr val="bg1"/>
                </a:solidFill>
                <a:effectLst>
                  <a:outerShdw blurRad="38100" dist="38100" dir="2700000" algn="tl">
                    <a:srgbClr val="000000"/>
                  </a:outerShdw>
                </a:effectLst>
                <a:latin typeface="Arial" charset="0"/>
                <a:cs typeface="+mj-cs"/>
              </a:rPr>
              <a:t>Allowance Method for Uncollectible Accounts</a:t>
            </a:r>
          </a:p>
        </p:txBody>
      </p:sp>
      <p:sp>
        <p:nvSpPr>
          <p:cNvPr id="964616" name="Rectangle 8"/>
          <p:cNvSpPr>
            <a:spLocks noChangeArrowheads="1"/>
          </p:cNvSpPr>
          <p:nvPr/>
        </p:nvSpPr>
        <p:spPr bwMode="auto">
          <a:xfrm>
            <a:off x="8077200" y="3048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sp>
        <p:nvSpPr>
          <p:cNvPr id="37893" name="Text Box 9"/>
          <p:cNvSpPr txBox="1">
            <a:spLocks noChangeArrowheads="1"/>
          </p:cNvSpPr>
          <p:nvPr/>
        </p:nvSpPr>
        <p:spPr bwMode="auto">
          <a:xfrm>
            <a:off x="457200" y="6324600"/>
            <a:ext cx="7543800" cy="336550"/>
          </a:xfrm>
          <a:prstGeom prst="rect">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marL="457200" indent="-45720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spcBef>
                <a:spcPct val="50000"/>
              </a:spcBef>
            </a:pPr>
            <a:r>
              <a:rPr lang="en-US" sz="1600" b="1" i="1">
                <a:solidFill>
                  <a:schemeClr val="bg2"/>
                </a:solidFill>
                <a:latin typeface="Arial" charset="0"/>
              </a:rPr>
              <a:t>LO 3  Describe the methods used to account for bad debts.</a:t>
            </a:r>
          </a:p>
        </p:txBody>
      </p:sp>
      <p:sp>
        <p:nvSpPr>
          <p:cNvPr id="37894" name="TextBox 1"/>
          <p:cNvSpPr txBox="1">
            <a:spLocks noChangeArrowheads="1"/>
          </p:cNvSpPr>
          <p:nvPr/>
        </p:nvSpPr>
        <p:spPr bwMode="auto">
          <a:xfrm>
            <a:off x="8001000" y="5715000"/>
            <a:ext cx="3540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a:t>1</a:t>
            </a:r>
            <a:r>
              <a:rPr lang="en-US"/>
              <a:t>.</a:t>
            </a:r>
          </a:p>
        </p:txBody>
      </p:sp>
      <p:sp>
        <p:nvSpPr>
          <p:cNvPr id="37895" name="TextBox 2"/>
          <p:cNvSpPr txBox="1">
            <a:spLocks noChangeArrowheads="1"/>
          </p:cNvSpPr>
          <p:nvPr/>
        </p:nvSpPr>
        <p:spPr bwMode="auto">
          <a:xfrm>
            <a:off x="7924800" y="4953000"/>
            <a:ext cx="4572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a:t>2.</a:t>
            </a:r>
          </a:p>
        </p:txBody>
      </p:sp>
      <p:sp>
        <p:nvSpPr>
          <p:cNvPr id="37896" name="TextBox 14"/>
          <p:cNvSpPr txBox="1">
            <a:spLocks noChangeArrowheads="1"/>
          </p:cNvSpPr>
          <p:nvPr/>
        </p:nvSpPr>
        <p:spPr bwMode="auto">
          <a:xfrm>
            <a:off x="7162800" y="5334000"/>
            <a:ext cx="4572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a:t>3.</a:t>
            </a:r>
          </a:p>
        </p:txBody>
      </p:sp>
      <p:grpSp>
        <p:nvGrpSpPr>
          <p:cNvPr id="37897" name="Group 4"/>
          <p:cNvGrpSpPr>
            <a:grpSpLocks/>
          </p:cNvGrpSpPr>
          <p:nvPr/>
        </p:nvGrpSpPr>
        <p:grpSpPr bwMode="auto">
          <a:xfrm>
            <a:off x="6705600" y="4038600"/>
            <a:ext cx="2209800" cy="2133600"/>
            <a:chOff x="6705600" y="4038601"/>
            <a:chExt cx="2209800" cy="2133600"/>
          </a:xfrm>
        </p:grpSpPr>
        <p:grpSp>
          <p:nvGrpSpPr>
            <p:cNvPr id="37898" name="Group 3"/>
            <p:cNvGrpSpPr>
              <a:grpSpLocks/>
            </p:cNvGrpSpPr>
            <p:nvPr/>
          </p:nvGrpSpPr>
          <p:grpSpPr bwMode="auto">
            <a:xfrm>
              <a:off x="6705600" y="4038601"/>
              <a:ext cx="2209800" cy="2133600"/>
              <a:chOff x="6705600" y="4038601"/>
              <a:chExt cx="2209800" cy="2133600"/>
            </a:xfrm>
          </p:grpSpPr>
          <p:grpSp>
            <p:nvGrpSpPr>
              <p:cNvPr id="37902" name="Group 6"/>
              <p:cNvGrpSpPr>
                <a:grpSpLocks/>
              </p:cNvGrpSpPr>
              <p:nvPr/>
            </p:nvGrpSpPr>
            <p:grpSpPr bwMode="auto">
              <a:xfrm>
                <a:off x="6705600" y="4038601"/>
                <a:ext cx="2209800" cy="2133600"/>
                <a:chOff x="5222781" y="3049475"/>
                <a:chExt cx="4065737" cy="3198811"/>
              </a:xfrm>
            </p:grpSpPr>
            <p:sp>
              <p:nvSpPr>
                <p:cNvPr id="37904" name="Line 5"/>
                <p:cNvSpPr>
                  <a:spLocks noChangeShapeType="1"/>
                </p:cNvSpPr>
                <p:nvPr/>
              </p:nvSpPr>
              <p:spPr bwMode="auto">
                <a:xfrm>
                  <a:off x="7185549" y="3849178"/>
                  <a:ext cx="0" cy="238601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905" name="Rectangle 7"/>
                <p:cNvSpPr>
                  <a:spLocks noChangeArrowheads="1"/>
                </p:cNvSpPr>
                <p:nvPr/>
              </p:nvSpPr>
              <p:spPr bwMode="auto">
                <a:xfrm>
                  <a:off x="5222781" y="3049475"/>
                  <a:ext cx="4065737" cy="780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spcBef>
                      <a:spcPct val="50000"/>
                    </a:spcBef>
                  </a:pPr>
                  <a:r>
                    <a:rPr lang="en-US" sz="1400" b="1">
                      <a:latin typeface="Arial" charset="0"/>
                    </a:rPr>
                    <a:t>Allowance for       Doubtful Accounts (CA)</a:t>
                  </a:r>
                </a:p>
              </p:txBody>
            </p:sp>
            <p:sp>
              <p:nvSpPr>
                <p:cNvPr id="37906" name="Line 10"/>
                <p:cNvSpPr>
                  <a:spLocks noChangeShapeType="1"/>
                </p:cNvSpPr>
                <p:nvPr/>
              </p:nvSpPr>
              <p:spPr bwMode="auto">
                <a:xfrm>
                  <a:off x="5643375" y="5677070"/>
                  <a:ext cx="307181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907" name="Line 11"/>
                <p:cNvSpPr>
                  <a:spLocks noChangeShapeType="1"/>
                </p:cNvSpPr>
                <p:nvPr/>
              </p:nvSpPr>
              <p:spPr bwMode="auto">
                <a:xfrm>
                  <a:off x="5643375" y="6248286"/>
                  <a:ext cx="307181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7903" name="Line 10"/>
              <p:cNvSpPr>
                <a:spLocks noChangeShapeType="1"/>
              </p:cNvSpPr>
              <p:nvPr/>
            </p:nvSpPr>
            <p:spPr bwMode="auto">
              <a:xfrm>
                <a:off x="6934200" y="4572000"/>
                <a:ext cx="1669585"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37899" name="Group 15"/>
            <p:cNvGrpSpPr>
              <a:grpSpLocks/>
            </p:cNvGrpSpPr>
            <p:nvPr/>
          </p:nvGrpSpPr>
          <p:grpSpPr bwMode="auto">
            <a:xfrm>
              <a:off x="7086600" y="4572001"/>
              <a:ext cx="1246943" cy="461963"/>
              <a:chOff x="1600200" y="2514601"/>
              <a:chExt cx="1246943" cy="461963"/>
            </a:xfrm>
          </p:grpSpPr>
          <p:sp>
            <p:nvSpPr>
              <p:cNvPr id="37900" name="TextBox 16"/>
              <p:cNvSpPr txBox="1">
                <a:spLocks noChangeArrowheads="1"/>
              </p:cNvSpPr>
              <p:nvPr/>
            </p:nvSpPr>
            <p:spPr bwMode="auto">
              <a:xfrm>
                <a:off x="2514600" y="2514601"/>
                <a:ext cx="33254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r>
                  <a:rPr lang="en-US" dirty="0"/>
                  <a:t>+</a:t>
                </a:r>
              </a:p>
            </p:txBody>
          </p:sp>
          <p:sp>
            <p:nvSpPr>
              <p:cNvPr id="18" name="TextBox 17"/>
              <p:cNvSpPr txBox="1"/>
              <p:nvPr/>
            </p:nvSpPr>
            <p:spPr>
              <a:xfrm>
                <a:off x="1600200" y="2514601"/>
                <a:ext cx="304800" cy="461963"/>
              </a:xfrm>
              <a:prstGeom prst="rect">
                <a:avLst/>
              </a:prstGeom>
              <a:noFill/>
            </p:spPr>
            <p:txBody>
              <a:bodyPr>
                <a:spAutoFit/>
              </a:bodyPr>
              <a:lstStyle/>
              <a:p>
                <a:pPr>
                  <a:defRPr/>
                </a:pPr>
                <a:r>
                  <a:rPr lang="en-US" dirty="0">
                    <a:solidFill>
                      <a:schemeClr val="accent6"/>
                    </a:solidFill>
                    <a:cs typeface="+mn-cs"/>
                  </a:rPr>
                  <a:t>-</a:t>
                </a:r>
              </a:p>
            </p:txBody>
          </p:sp>
        </p:grpSp>
      </p:gr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Arrow Connector 39"/>
          <p:cNvCxnSpPr/>
          <p:nvPr/>
        </p:nvCxnSpPr>
        <p:spPr bwMode="auto">
          <a:xfrm>
            <a:off x="2209800" y="5867400"/>
            <a:ext cx="3048000" cy="533400"/>
          </a:xfrm>
          <a:prstGeom prst="straightConnector1">
            <a:avLst/>
          </a:prstGeom>
          <a:solidFill>
            <a:schemeClr val="accent1"/>
          </a:solidFill>
          <a:ln w="38100" cap="sq" cmpd="sng" algn="ctr">
            <a:solidFill>
              <a:schemeClr val="accent1"/>
            </a:solidFill>
            <a:prstDash val="solid"/>
            <a:round/>
            <a:headEnd type="none" w="sm" len="sm"/>
            <a:tailEnd type="arrow"/>
          </a:ln>
          <a:effectLst/>
        </p:spPr>
      </p:cxnSp>
      <p:sp>
        <p:nvSpPr>
          <p:cNvPr id="7" name="Oval 6"/>
          <p:cNvSpPr/>
          <p:nvPr/>
        </p:nvSpPr>
        <p:spPr bwMode="auto">
          <a:xfrm>
            <a:off x="1219200" y="5562600"/>
            <a:ext cx="1143000" cy="457200"/>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66" charset="0"/>
            </a:endParaRPr>
          </a:p>
        </p:txBody>
      </p:sp>
      <p:sp>
        <p:nvSpPr>
          <p:cNvPr id="3" name="Oval 2"/>
          <p:cNvSpPr/>
          <p:nvPr/>
        </p:nvSpPr>
        <p:spPr bwMode="auto">
          <a:xfrm>
            <a:off x="6934200" y="5486400"/>
            <a:ext cx="990600" cy="533400"/>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66" charset="0"/>
            </a:endParaRPr>
          </a:p>
        </p:txBody>
      </p:sp>
      <p:pic>
        <p:nvPicPr>
          <p:cNvPr id="33793" name="Picture 46" descr="stock-photo-water-filled-glasses-over-white-background-238912456.jpg"/>
          <p:cNvPicPr>
            <a:picLocks noChangeAspect="1"/>
          </p:cNvPicPr>
          <p:nvPr/>
        </p:nvPicPr>
        <p:blipFill>
          <a:blip r:embed="rId3">
            <a:extLst>
              <a:ext uri="{28A0092B-C50C-407E-A947-70E740481C1C}">
                <a14:useLocalDpi xmlns:a14="http://schemas.microsoft.com/office/drawing/2010/main" val="0"/>
              </a:ext>
            </a:extLst>
          </a:blip>
          <a:srcRect l="78760" b="15594"/>
          <a:stretch>
            <a:fillRect/>
          </a:stretch>
        </p:blipFill>
        <p:spPr bwMode="auto">
          <a:xfrm>
            <a:off x="8153400" y="685800"/>
            <a:ext cx="849313" cy="213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4" name="Line 2"/>
          <p:cNvSpPr>
            <a:spLocks noChangeShapeType="1"/>
          </p:cNvSpPr>
          <p:nvPr/>
        </p:nvSpPr>
        <p:spPr bwMode="auto">
          <a:xfrm>
            <a:off x="1017588" y="3581400"/>
            <a:ext cx="30718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795" name="Line 3"/>
          <p:cNvSpPr>
            <a:spLocks noChangeShapeType="1"/>
          </p:cNvSpPr>
          <p:nvPr/>
        </p:nvSpPr>
        <p:spPr bwMode="auto">
          <a:xfrm>
            <a:off x="4979988" y="3581400"/>
            <a:ext cx="30718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796" name="Line 4"/>
          <p:cNvSpPr>
            <a:spLocks noChangeShapeType="1"/>
          </p:cNvSpPr>
          <p:nvPr/>
        </p:nvSpPr>
        <p:spPr bwMode="auto">
          <a:xfrm>
            <a:off x="2514600" y="3608388"/>
            <a:ext cx="0" cy="238601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797" name="Line 5"/>
          <p:cNvSpPr>
            <a:spLocks noChangeShapeType="1"/>
          </p:cNvSpPr>
          <p:nvPr/>
        </p:nvSpPr>
        <p:spPr bwMode="auto">
          <a:xfrm>
            <a:off x="6553200" y="3608388"/>
            <a:ext cx="0" cy="238601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798" name="Rectangle 6"/>
          <p:cNvSpPr>
            <a:spLocks noChangeArrowheads="1"/>
          </p:cNvSpPr>
          <p:nvPr/>
        </p:nvSpPr>
        <p:spPr bwMode="auto">
          <a:xfrm>
            <a:off x="762000" y="3125788"/>
            <a:ext cx="3656013"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a:latin typeface="Arial" charset="0"/>
              </a:rPr>
              <a:t>Accounts Receivable (A)</a:t>
            </a:r>
          </a:p>
        </p:txBody>
      </p:sp>
      <p:sp>
        <p:nvSpPr>
          <p:cNvPr id="33799" name="Rectangle 7"/>
          <p:cNvSpPr>
            <a:spLocks noChangeArrowheads="1"/>
          </p:cNvSpPr>
          <p:nvPr/>
        </p:nvSpPr>
        <p:spPr bwMode="auto">
          <a:xfrm>
            <a:off x="4802188" y="2820988"/>
            <a:ext cx="3502025" cy="79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spcBef>
                <a:spcPct val="50000"/>
              </a:spcBef>
            </a:pPr>
            <a:r>
              <a:rPr lang="en-US" sz="2300" b="1">
                <a:latin typeface="Arial" charset="0"/>
              </a:rPr>
              <a:t>Allowance for       Doubtful Accounts (CA)</a:t>
            </a:r>
          </a:p>
        </p:txBody>
      </p:sp>
      <p:sp>
        <p:nvSpPr>
          <p:cNvPr id="33800" name="Line 8"/>
          <p:cNvSpPr>
            <a:spLocks noChangeShapeType="1"/>
          </p:cNvSpPr>
          <p:nvPr/>
        </p:nvSpPr>
        <p:spPr bwMode="auto">
          <a:xfrm>
            <a:off x="1017588" y="6019800"/>
            <a:ext cx="30718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01" name="Line 9"/>
          <p:cNvSpPr>
            <a:spLocks noChangeShapeType="1"/>
          </p:cNvSpPr>
          <p:nvPr/>
        </p:nvSpPr>
        <p:spPr bwMode="auto">
          <a:xfrm>
            <a:off x="1017588" y="5486400"/>
            <a:ext cx="30718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02" name="Line 10"/>
          <p:cNvSpPr>
            <a:spLocks noChangeShapeType="1"/>
          </p:cNvSpPr>
          <p:nvPr/>
        </p:nvSpPr>
        <p:spPr bwMode="auto">
          <a:xfrm>
            <a:off x="4979988" y="5486400"/>
            <a:ext cx="30718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03" name="Line 11"/>
          <p:cNvSpPr>
            <a:spLocks noChangeShapeType="1"/>
          </p:cNvSpPr>
          <p:nvPr/>
        </p:nvSpPr>
        <p:spPr bwMode="auto">
          <a:xfrm>
            <a:off x="4979988" y="6019800"/>
            <a:ext cx="30718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04" name="Rectangle 14"/>
          <p:cNvSpPr>
            <a:spLocks noChangeArrowheads="1"/>
          </p:cNvSpPr>
          <p:nvPr/>
        </p:nvSpPr>
        <p:spPr bwMode="auto">
          <a:xfrm>
            <a:off x="458788" y="5564188"/>
            <a:ext cx="1978025" cy="43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dirty="0">
                <a:latin typeface="Arial" charset="0"/>
              </a:rPr>
              <a:t>End.  39,600</a:t>
            </a:r>
          </a:p>
        </p:txBody>
      </p:sp>
      <p:sp>
        <p:nvSpPr>
          <p:cNvPr id="33805" name="Rectangle 15"/>
          <p:cNvSpPr>
            <a:spLocks noChangeArrowheads="1"/>
          </p:cNvSpPr>
          <p:nvPr/>
        </p:nvSpPr>
        <p:spPr bwMode="auto">
          <a:xfrm>
            <a:off x="6705600" y="5486400"/>
            <a:ext cx="1978025" cy="44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dirty="0">
                <a:latin typeface="Arial" charset="0"/>
              </a:rPr>
              <a:t>   2,228  End.       </a:t>
            </a:r>
          </a:p>
        </p:txBody>
      </p:sp>
      <p:grpSp>
        <p:nvGrpSpPr>
          <p:cNvPr id="33806" name="Group 15"/>
          <p:cNvGrpSpPr>
            <a:grpSpLocks/>
          </p:cNvGrpSpPr>
          <p:nvPr/>
        </p:nvGrpSpPr>
        <p:grpSpPr bwMode="auto">
          <a:xfrm>
            <a:off x="457200" y="3962400"/>
            <a:ext cx="4035425" cy="973138"/>
            <a:chOff x="458788" y="3659188"/>
            <a:chExt cx="4035425" cy="973137"/>
          </a:xfrm>
        </p:grpSpPr>
        <p:sp>
          <p:nvSpPr>
            <p:cNvPr id="33821" name="Rectangle 12"/>
            <p:cNvSpPr>
              <a:spLocks noChangeArrowheads="1"/>
            </p:cNvSpPr>
            <p:nvPr/>
          </p:nvSpPr>
          <p:spPr bwMode="auto">
            <a:xfrm>
              <a:off x="458788" y="3659188"/>
              <a:ext cx="1978025" cy="44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dirty="0">
                  <a:latin typeface="Arial" charset="0"/>
                </a:rPr>
                <a:t>Beg.   39,800</a:t>
              </a:r>
            </a:p>
          </p:txBody>
        </p:sp>
        <p:sp>
          <p:nvSpPr>
            <p:cNvPr id="33822" name="Rectangle 16"/>
            <p:cNvSpPr>
              <a:spLocks noChangeArrowheads="1"/>
            </p:cNvSpPr>
            <p:nvPr/>
          </p:nvSpPr>
          <p:spPr bwMode="auto">
            <a:xfrm>
              <a:off x="458788" y="4192588"/>
              <a:ext cx="1978025" cy="43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a:latin typeface="Arial" charset="0"/>
                </a:rPr>
                <a:t>Sale       100</a:t>
              </a:r>
            </a:p>
          </p:txBody>
        </p:sp>
        <p:sp>
          <p:nvSpPr>
            <p:cNvPr id="33823" name="Rectangle 17"/>
            <p:cNvSpPr>
              <a:spLocks noChangeArrowheads="1"/>
            </p:cNvSpPr>
            <p:nvPr/>
          </p:nvSpPr>
          <p:spPr bwMode="auto">
            <a:xfrm>
              <a:off x="2668588" y="4192588"/>
              <a:ext cx="1825625" cy="43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dirty="0">
                  <a:latin typeface="Arial" charset="0"/>
                </a:rPr>
                <a:t>300     Coll.       </a:t>
              </a:r>
            </a:p>
          </p:txBody>
        </p:sp>
      </p:grpSp>
      <p:sp>
        <p:nvSpPr>
          <p:cNvPr id="33807" name="Rectangle 20"/>
          <p:cNvSpPr>
            <a:spLocks noChangeArrowheads="1"/>
          </p:cNvSpPr>
          <p:nvPr/>
        </p:nvSpPr>
        <p:spPr bwMode="auto">
          <a:xfrm>
            <a:off x="381000" y="1066800"/>
            <a:ext cx="7410450" cy="1371600"/>
          </a:xfrm>
          <a:prstGeom prst="rect">
            <a:avLst/>
          </a:prstGeom>
          <a:solidFill>
            <a:srgbClr val="FFFFFF"/>
          </a:solidFill>
          <a:ln>
            <a:noFill/>
          </a:ln>
          <a:extLst>
            <a:ext uri="{91240B29-F687-4f45-9708-019B960494DF}">
              <a14:hiddenLine xmlns:a14="http://schemas.microsoft.com/office/drawing/2010/main" xmlns="" w="57150" cmpd="thickThin">
                <a:solidFill>
                  <a:srgbClr val="000000"/>
                </a:solidFill>
                <a:miter lim="800000"/>
                <a:headEnd/>
                <a:tailEnd/>
              </a14:hiddenLine>
            </a:ext>
          </a:extLst>
        </p:spPr>
        <p:txBody>
          <a:bodyPr lIns="90488" tIns="44450" rIns="90488" bIns="44450"/>
          <a:lstStyle/>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r>
              <a:rPr lang="en-US" sz="2200" b="1" dirty="0">
                <a:latin typeface="Arial" charset="0"/>
              </a:rPr>
              <a:t>Adjustment of $1700 for estimated bad debts – when guesstimating uncollectible accounts. </a:t>
            </a: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r>
              <a:rPr lang="en-US" sz="2200" b="1" dirty="0">
                <a:latin typeface="Arial" charset="0"/>
              </a:rPr>
              <a:t>	</a:t>
            </a:r>
            <a:r>
              <a:rPr lang="en-US" sz="2100" dirty="0">
                <a:latin typeface="Arial" charset="0"/>
              </a:rPr>
              <a:t>Bad debt expense	1,700</a:t>
            </a: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r>
              <a:rPr lang="en-US" sz="2100" dirty="0">
                <a:latin typeface="Arial" charset="0"/>
              </a:rPr>
              <a:t>		Allowance for Doubtful Accounts		</a:t>
            </a:r>
            <a:r>
              <a:rPr lang="en-US" sz="2100" b="1" dirty="0">
                <a:solidFill>
                  <a:srgbClr val="0000FF"/>
                </a:solidFill>
                <a:latin typeface="Arial" charset="0"/>
              </a:rPr>
              <a:t>1,700</a:t>
            </a:r>
          </a:p>
        </p:txBody>
      </p:sp>
      <p:sp>
        <p:nvSpPr>
          <p:cNvPr id="33808" name="Line 21"/>
          <p:cNvSpPr>
            <a:spLocks noChangeShapeType="1"/>
          </p:cNvSpPr>
          <p:nvPr/>
        </p:nvSpPr>
        <p:spPr bwMode="auto">
          <a:xfrm>
            <a:off x="304800" y="2895600"/>
            <a:ext cx="85344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grpSp>
        <p:nvGrpSpPr>
          <p:cNvPr id="33809" name="Group 16"/>
          <p:cNvGrpSpPr>
            <a:grpSpLocks/>
          </p:cNvGrpSpPr>
          <p:nvPr/>
        </p:nvGrpSpPr>
        <p:grpSpPr bwMode="auto">
          <a:xfrm>
            <a:off x="6629400" y="3962400"/>
            <a:ext cx="1978025" cy="973138"/>
            <a:chOff x="6630988" y="3659188"/>
            <a:chExt cx="1978025" cy="973137"/>
          </a:xfrm>
        </p:grpSpPr>
        <p:sp>
          <p:nvSpPr>
            <p:cNvPr id="33819" name="Rectangle 13"/>
            <p:cNvSpPr>
              <a:spLocks noChangeArrowheads="1"/>
            </p:cNvSpPr>
            <p:nvPr/>
          </p:nvSpPr>
          <p:spPr bwMode="auto">
            <a:xfrm>
              <a:off x="6630988" y="3659188"/>
              <a:ext cx="1978025" cy="44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dirty="0">
                  <a:latin typeface="Arial" charset="0"/>
                </a:rPr>
                <a:t>   528     Beg.       </a:t>
              </a:r>
            </a:p>
          </p:txBody>
        </p:sp>
        <p:sp>
          <p:nvSpPr>
            <p:cNvPr id="33820" name="Rectangle 22"/>
            <p:cNvSpPr>
              <a:spLocks noChangeArrowheads="1"/>
            </p:cNvSpPr>
            <p:nvPr/>
          </p:nvSpPr>
          <p:spPr bwMode="auto">
            <a:xfrm>
              <a:off x="6630988" y="4192588"/>
              <a:ext cx="1978025" cy="439737"/>
            </a:xfrm>
            <a:prstGeom prst="rect">
              <a:avLst/>
            </a:prstGeom>
            <a:solidFill>
              <a:srgbClr val="FAFD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dirty="0">
                  <a:solidFill>
                    <a:srgbClr val="0000FF"/>
                  </a:solidFill>
                  <a:latin typeface="Arial" charset="0"/>
                </a:rPr>
                <a:t>1,700</a:t>
              </a:r>
              <a:r>
                <a:rPr lang="en-US" sz="2300" b="1" dirty="0">
                  <a:latin typeface="Arial" charset="0"/>
                </a:rPr>
                <a:t>     Est.       </a:t>
              </a:r>
            </a:p>
          </p:txBody>
        </p:sp>
      </p:grpSp>
      <p:sp>
        <p:nvSpPr>
          <p:cNvPr id="954391" name="Rectangle 23"/>
          <p:cNvSpPr>
            <a:spLocks noGrp="1" noChangeArrowheads="1"/>
          </p:cNvSpPr>
          <p:nvPr>
            <p:ph type="title"/>
          </p:nvPr>
        </p:nvSpPr>
        <p:spPr bwMode="auto">
          <a:xfrm>
            <a:off x="304800" y="457200"/>
            <a:ext cx="83058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sz="2800" i="0" dirty="0">
                <a:solidFill>
                  <a:schemeClr val="bg1"/>
                </a:solidFill>
                <a:effectLst>
                  <a:outerShdw blurRad="38100" dist="38100" dir="2700000" algn="tl">
                    <a:srgbClr val="000000"/>
                  </a:outerShdw>
                </a:effectLst>
                <a:latin typeface="Arial" charset="0"/>
                <a:cs typeface="+mj-cs"/>
              </a:rPr>
              <a:t>Adjusting Allowance for Doubtful Accounts</a:t>
            </a:r>
          </a:p>
        </p:txBody>
      </p:sp>
      <p:sp>
        <p:nvSpPr>
          <p:cNvPr id="954392" name="Rectangle 24"/>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cxnSp>
        <p:nvCxnSpPr>
          <p:cNvPr id="33812" name="Straight Arrow Connector 11"/>
          <p:cNvCxnSpPr>
            <a:cxnSpLocks noChangeShapeType="1"/>
          </p:cNvCxnSpPr>
          <p:nvPr/>
        </p:nvCxnSpPr>
        <p:spPr bwMode="auto">
          <a:xfrm>
            <a:off x="7010400" y="2819400"/>
            <a:ext cx="152400" cy="1752600"/>
          </a:xfrm>
          <a:prstGeom prst="straightConnector1">
            <a:avLst/>
          </a:prstGeom>
          <a:noFill/>
          <a:ln w="38100" cap="sq">
            <a:solidFill>
              <a:srgbClr val="0000FF"/>
            </a:solidFill>
            <a:prstDash val="sysDash"/>
            <a:round/>
            <a:headEnd type="none" w="sm" len="sm"/>
            <a:tailEnd type="arrow" w="med" len="med"/>
          </a:ln>
          <a:extLst>
            <a:ext uri="{909E8E84-426E-40dd-AFC4-6F175D3DCCD1}">
              <a14:hiddenFill xmlns:a14="http://schemas.microsoft.com/office/drawing/2010/main" xmlns="">
                <a:noFill/>
              </a14:hiddenFill>
            </a:ext>
          </a:extLst>
        </p:spPr>
      </p:cxnSp>
      <p:grpSp>
        <p:nvGrpSpPr>
          <p:cNvPr id="33813" name="Group 36"/>
          <p:cNvGrpSpPr>
            <a:grpSpLocks/>
          </p:cNvGrpSpPr>
          <p:nvPr/>
        </p:nvGrpSpPr>
        <p:grpSpPr bwMode="auto">
          <a:xfrm>
            <a:off x="1447800" y="3505200"/>
            <a:ext cx="1989138" cy="461963"/>
            <a:chOff x="1447800" y="2514600"/>
            <a:chExt cx="1989256" cy="461665"/>
          </a:xfrm>
        </p:grpSpPr>
        <p:sp>
          <p:nvSpPr>
            <p:cNvPr id="33817" name="TextBox 37"/>
            <p:cNvSpPr txBox="1">
              <a:spLocks noChangeArrowheads="1"/>
            </p:cNvSpPr>
            <p:nvPr/>
          </p:nvSpPr>
          <p:spPr bwMode="auto">
            <a:xfrm>
              <a:off x="1447800" y="2514600"/>
              <a:ext cx="33254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r>
                <a:rPr lang="en-US"/>
                <a:t>+</a:t>
              </a:r>
            </a:p>
          </p:txBody>
        </p:sp>
        <p:sp>
          <p:nvSpPr>
            <p:cNvPr id="39" name="TextBox 38"/>
            <p:cNvSpPr txBox="1"/>
            <p:nvPr/>
          </p:nvSpPr>
          <p:spPr>
            <a:xfrm>
              <a:off x="3124299" y="2514600"/>
              <a:ext cx="312757" cy="461665"/>
            </a:xfrm>
            <a:prstGeom prst="rect">
              <a:avLst/>
            </a:prstGeom>
            <a:noFill/>
          </p:spPr>
          <p:txBody>
            <a:bodyPr wrap="none">
              <a:spAutoFit/>
            </a:bodyPr>
            <a:lstStyle/>
            <a:p>
              <a:pPr>
                <a:defRPr/>
              </a:pPr>
              <a:r>
                <a:rPr lang="en-US" dirty="0">
                  <a:solidFill>
                    <a:schemeClr val="accent6"/>
                  </a:solidFill>
                  <a:cs typeface="+mn-cs"/>
                </a:rPr>
                <a:t>-</a:t>
              </a:r>
            </a:p>
          </p:txBody>
        </p:sp>
      </p:grpSp>
      <p:grpSp>
        <p:nvGrpSpPr>
          <p:cNvPr id="33814" name="Group 42"/>
          <p:cNvGrpSpPr>
            <a:grpSpLocks/>
          </p:cNvGrpSpPr>
          <p:nvPr/>
        </p:nvGrpSpPr>
        <p:grpSpPr bwMode="auto">
          <a:xfrm>
            <a:off x="5638800" y="3505200"/>
            <a:ext cx="1855788" cy="461963"/>
            <a:chOff x="5638800" y="2514600"/>
            <a:chExt cx="1856543" cy="461665"/>
          </a:xfrm>
        </p:grpSpPr>
        <p:sp>
          <p:nvSpPr>
            <p:cNvPr id="33815" name="TextBox 43"/>
            <p:cNvSpPr txBox="1">
              <a:spLocks noChangeArrowheads="1"/>
            </p:cNvSpPr>
            <p:nvPr/>
          </p:nvSpPr>
          <p:spPr bwMode="auto">
            <a:xfrm>
              <a:off x="7162800" y="2514600"/>
              <a:ext cx="33254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r>
                <a:rPr lang="en-US"/>
                <a:t>+</a:t>
              </a:r>
            </a:p>
          </p:txBody>
        </p:sp>
        <p:sp>
          <p:nvSpPr>
            <p:cNvPr id="45" name="TextBox 44"/>
            <p:cNvSpPr txBox="1"/>
            <p:nvPr/>
          </p:nvSpPr>
          <p:spPr>
            <a:xfrm>
              <a:off x="5638800" y="2514600"/>
              <a:ext cx="312865" cy="461665"/>
            </a:xfrm>
            <a:prstGeom prst="rect">
              <a:avLst/>
            </a:prstGeom>
            <a:noFill/>
          </p:spPr>
          <p:txBody>
            <a:bodyPr wrap="none">
              <a:spAutoFit/>
            </a:bodyPr>
            <a:lstStyle/>
            <a:p>
              <a:pPr>
                <a:defRPr/>
              </a:pPr>
              <a:r>
                <a:rPr lang="en-US" dirty="0">
                  <a:solidFill>
                    <a:schemeClr val="accent6"/>
                  </a:solidFill>
                  <a:cs typeface="+mn-cs"/>
                </a:rPr>
                <a:t>-</a:t>
              </a:r>
            </a:p>
          </p:txBody>
        </p:sp>
      </p:grpSp>
      <p:sp>
        <p:nvSpPr>
          <p:cNvPr id="2" name="TextBox 1"/>
          <p:cNvSpPr txBox="1"/>
          <p:nvPr/>
        </p:nvSpPr>
        <p:spPr>
          <a:xfrm>
            <a:off x="4648200" y="5943600"/>
            <a:ext cx="3200400" cy="830997"/>
          </a:xfrm>
          <a:prstGeom prst="rect">
            <a:avLst/>
          </a:prstGeom>
          <a:noFill/>
        </p:spPr>
        <p:txBody>
          <a:bodyPr wrap="square" rtlCol="0">
            <a:spAutoFit/>
          </a:bodyPr>
          <a:lstStyle/>
          <a:p>
            <a:r>
              <a:rPr lang="en-US" sz="1600" dirty="0"/>
              <a:t>It is estimated that $2,228 of the $39,600 in A/R will never be collected.</a:t>
            </a:r>
          </a:p>
        </p:txBody>
      </p:sp>
      <p:cxnSp>
        <p:nvCxnSpPr>
          <p:cNvPr id="5" name="Straight Arrow Connector 4"/>
          <p:cNvCxnSpPr/>
          <p:nvPr/>
        </p:nvCxnSpPr>
        <p:spPr bwMode="auto">
          <a:xfrm flipV="1">
            <a:off x="5486400" y="5715000"/>
            <a:ext cx="1371600" cy="304800"/>
          </a:xfrm>
          <a:prstGeom prst="straightConnector1">
            <a:avLst/>
          </a:prstGeom>
          <a:solidFill>
            <a:schemeClr val="accent1"/>
          </a:solidFill>
          <a:ln w="38100" cap="sq" cmpd="sng" algn="ctr">
            <a:solidFill>
              <a:schemeClr val="accent1"/>
            </a:solidFill>
            <a:prstDash val="solid"/>
            <a:round/>
            <a:headEnd type="none" w="sm" len="sm"/>
            <a:tailEnd type="arrow"/>
          </a:ln>
          <a:effectLst/>
        </p:spPr>
      </p:cxn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title"/>
          </p:nvPr>
        </p:nvSpPr>
        <p:spPr bwMode="auto">
          <a:xfrm>
            <a:off x="533400" y="381000"/>
            <a:ext cx="82296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defRPr/>
            </a:pPr>
            <a:r>
              <a:rPr lang="en-US" i="0" dirty="0">
                <a:solidFill>
                  <a:schemeClr val="bg1"/>
                </a:solidFill>
                <a:effectLst>
                  <a:outerShdw blurRad="38100" dist="38100" dir="2700000" algn="tl">
                    <a:srgbClr val="000000"/>
                  </a:outerShdw>
                </a:effectLst>
                <a:latin typeface="Arial" charset="0"/>
                <a:cs typeface="+mj-cs"/>
              </a:rPr>
              <a:t>Practice Problem – Estimated Allowance</a:t>
            </a:r>
          </a:p>
        </p:txBody>
      </p:sp>
      <p:sp>
        <p:nvSpPr>
          <p:cNvPr id="2" name="TextBox 1"/>
          <p:cNvSpPr txBox="1"/>
          <p:nvPr/>
        </p:nvSpPr>
        <p:spPr>
          <a:xfrm>
            <a:off x="609600" y="1143000"/>
            <a:ext cx="8077200" cy="461665"/>
          </a:xfrm>
          <a:prstGeom prst="rect">
            <a:avLst/>
          </a:prstGeom>
          <a:noFill/>
        </p:spPr>
        <p:txBody>
          <a:bodyPr wrap="square" rtlCol="0">
            <a:spAutoFit/>
          </a:bodyPr>
          <a:lstStyle/>
          <a:p>
            <a:r>
              <a:rPr lang="en-US" dirty="0">
                <a:latin typeface="+mn-lt"/>
              </a:rPr>
              <a:t>E8-6, p 430 (part 1)</a:t>
            </a:r>
          </a:p>
        </p:txBody>
      </p:sp>
      <p:sp>
        <p:nvSpPr>
          <p:cNvPr id="6" name="TextBox 5"/>
          <p:cNvSpPr txBox="1"/>
          <p:nvPr/>
        </p:nvSpPr>
        <p:spPr>
          <a:xfrm>
            <a:off x="457200" y="1905000"/>
            <a:ext cx="8305800" cy="3785652"/>
          </a:xfrm>
          <a:prstGeom prst="rect">
            <a:avLst/>
          </a:prstGeom>
          <a:noFill/>
        </p:spPr>
        <p:txBody>
          <a:bodyPr wrap="square" rtlCol="0">
            <a:spAutoFit/>
          </a:bodyPr>
          <a:lstStyle/>
          <a:p>
            <a:pPr marL="457200" indent="-457200" algn="l">
              <a:buFont typeface="+mj-ea"/>
              <a:buAutoNum type="circleNumDbPlain"/>
            </a:pPr>
            <a:r>
              <a:rPr lang="en-US" dirty="0">
                <a:latin typeface="+mn-lt"/>
              </a:rPr>
              <a:t>Create T accounts for Accounts Receivable &amp; Allowance for Doubtful Accounts. Place the + and </a:t>
            </a:r>
            <a:r>
              <a:rPr lang="en-US" dirty="0">
                <a:solidFill>
                  <a:srgbClr val="FF0000"/>
                </a:solidFill>
                <a:latin typeface="+mn-lt"/>
              </a:rPr>
              <a:t>–</a:t>
            </a:r>
            <a:r>
              <a:rPr lang="en-US" dirty="0">
                <a:latin typeface="+mn-lt"/>
              </a:rPr>
              <a:t> on the correct side.</a:t>
            </a:r>
          </a:p>
          <a:p>
            <a:pPr marL="457200" indent="-457200" algn="l">
              <a:buFont typeface="+mj-ea"/>
              <a:buAutoNum type="circleNumDbPlain"/>
            </a:pPr>
            <a:r>
              <a:rPr lang="en-US" dirty="0">
                <a:latin typeface="+mn-lt"/>
              </a:rPr>
              <a:t>Input the opening balances.</a:t>
            </a:r>
          </a:p>
          <a:p>
            <a:pPr marL="457200" indent="-457200" algn="l">
              <a:buFont typeface="+mj-ea"/>
              <a:buAutoNum type="circleNumDbPlain"/>
            </a:pPr>
            <a:r>
              <a:rPr lang="en-US" dirty="0">
                <a:latin typeface="+mn-lt"/>
              </a:rPr>
              <a:t>Calculate the estimated Allowance for Doubtful Accounts. Input this amount into the T account as needed.</a:t>
            </a:r>
          </a:p>
          <a:p>
            <a:pPr marL="457200" indent="-457200" algn="l">
              <a:buFont typeface="+mj-ea"/>
              <a:buAutoNum type="circleNumDbPlain"/>
            </a:pPr>
            <a:r>
              <a:rPr lang="en-US" dirty="0">
                <a:latin typeface="+mn-lt"/>
              </a:rPr>
              <a:t>Create the journal entry to make the T-account in the step above balance.</a:t>
            </a:r>
          </a:p>
          <a:p>
            <a:pPr marL="457200" indent="-457200" algn="l">
              <a:buFont typeface="+mj-ea"/>
              <a:buAutoNum type="circleNumDbPlain"/>
            </a:pPr>
            <a:endParaRPr lang="en-US" dirty="0"/>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45" descr="stock-photo-water-filled-glasses-over-white-background-238912456.jpg"/>
          <p:cNvPicPr>
            <a:picLocks noChangeAspect="1"/>
          </p:cNvPicPr>
          <p:nvPr/>
        </p:nvPicPr>
        <p:blipFill>
          <a:blip r:embed="rId3">
            <a:extLst>
              <a:ext uri="{28A0092B-C50C-407E-A947-70E740481C1C}">
                <a14:useLocalDpi xmlns:a14="http://schemas.microsoft.com/office/drawing/2010/main" val="0"/>
              </a:ext>
            </a:extLst>
          </a:blip>
          <a:srcRect t="12721" r="80037" b="10913"/>
          <a:stretch>
            <a:fillRect/>
          </a:stretch>
        </p:blipFill>
        <p:spPr bwMode="auto">
          <a:xfrm>
            <a:off x="5638800" y="4724400"/>
            <a:ext cx="782638" cy="152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2" name="Rectangle 21"/>
          <p:cNvSpPr>
            <a:spLocks noChangeArrowheads="1"/>
          </p:cNvSpPr>
          <p:nvPr/>
        </p:nvSpPr>
        <p:spPr bwMode="auto">
          <a:xfrm>
            <a:off x="609600" y="1066800"/>
            <a:ext cx="8172450" cy="1371600"/>
          </a:xfrm>
          <a:prstGeom prst="rect">
            <a:avLst/>
          </a:prstGeom>
          <a:solidFill>
            <a:srgbClr val="FFFFFF"/>
          </a:solidFill>
          <a:ln>
            <a:noFill/>
          </a:ln>
          <a:extLst>
            <a:ext uri="{91240B29-F687-4f45-9708-019B960494DF}">
              <a14:hiddenLine xmlns:a14="http://schemas.microsoft.com/office/drawing/2010/main" xmlns="" w="57150" cmpd="thickThin">
                <a:solidFill>
                  <a:srgbClr val="000000"/>
                </a:solidFill>
                <a:miter lim="800000"/>
                <a:headEnd/>
                <a:tailEnd/>
              </a14:hiddenLine>
            </a:ext>
          </a:extLst>
        </p:spPr>
        <p:txBody>
          <a:bodyPr lIns="90488" tIns="44450" rIns="90488" bIns="44450"/>
          <a:lstStyle/>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r>
              <a:rPr lang="en-US" sz="2200" b="1" dirty="0">
                <a:latin typeface="Arial" charset="0"/>
              </a:rPr>
              <a:t>Write-off of uncollectible accounts for $600 – when confirmation of a R.A. Ware’s account is uncollectible. </a:t>
            </a: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r>
              <a:rPr lang="en-US" sz="2200" b="1" dirty="0">
                <a:latin typeface="Arial" charset="0"/>
              </a:rPr>
              <a:t>	</a:t>
            </a:r>
            <a:r>
              <a:rPr lang="en-US" sz="2100" dirty="0">
                <a:latin typeface="Arial" charset="0"/>
              </a:rPr>
              <a:t>Allowance for Doubtful accounts	</a:t>
            </a:r>
            <a:r>
              <a:rPr lang="en-US" sz="2100" b="1" dirty="0">
                <a:solidFill>
                  <a:srgbClr val="0000FF"/>
                </a:solidFill>
                <a:latin typeface="Arial" charset="0"/>
              </a:rPr>
              <a:t>600</a:t>
            </a: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r>
              <a:rPr lang="en-US" sz="2100" dirty="0">
                <a:latin typeface="Arial" charset="0"/>
              </a:rPr>
              <a:t>		Accounts receivable		</a:t>
            </a:r>
            <a:r>
              <a:rPr lang="en-US" sz="2100" b="1" dirty="0">
                <a:solidFill>
                  <a:srgbClr val="740000"/>
                </a:solidFill>
                <a:latin typeface="Arial" charset="0"/>
              </a:rPr>
              <a:t>600</a:t>
            </a:r>
          </a:p>
        </p:txBody>
      </p:sp>
      <p:sp>
        <p:nvSpPr>
          <p:cNvPr id="35843" name="Line 2"/>
          <p:cNvSpPr>
            <a:spLocks noChangeShapeType="1"/>
          </p:cNvSpPr>
          <p:nvPr/>
        </p:nvSpPr>
        <p:spPr bwMode="auto">
          <a:xfrm>
            <a:off x="1017588" y="3581400"/>
            <a:ext cx="30718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44" name="Line 3"/>
          <p:cNvSpPr>
            <a:spLocks noChangeShapeType="1"/>
          </p:cNvSpPr>
          <p:nvPr/>
        </p:nvSpPr>
        <p:spPr bwMode="auto">
          <a:xfrm>
            <a:off x="4979988" y="3581400"/>
            <a:ext cx="30718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45" name="Line 4"/>
          <p:cNvSpPr>
            <a:spLocks noChangeShapeType="1"/>
          </p:cNvSpPr>
          <p:nvPr/>
        </p:nvSpPr>
        <p:spPr bwMode="auto">
          <a:xfrm>
            <a:off x="2514600" y="3608388"/>
            <a:ext cx="0" cy="238601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46" name="Rectangle 6"/>
          <p:cNvSpPr>
            <a:spLocks noChangeArrowheads="1"/>
          </p:cNvSpPr>
          <p:nvPr/>
        </p:nvSpPr>
        <p:spPr bwMode="auto">
          <a:xfrm>
            <a:off x="685800" y="3125788"/>
            <a:ext cx="3732213"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a:latin typeface="Arial" charset="0"/>
              </a:rPr>
              <a:t>Accounts Receivable (A)</a:t>
            </a:r>
          </a:p>
        </p:txBody>
      </p:sp>
      <p:sp>
        <p:nvSpPr>
          <p:cNvPr id="35847" name="Line 8"/>
          <p:cNvSpPr>
            <a:spLocks noChangeShapeType="1"/>
          </p:cNvSpPr>
          <p:nvPr/>
        </p:nvSpPr>
        <p:spPr bwMode="auto">
          <a:xfrm>
            <a:off x="1017588" y="6019800"/>
            <a:ext cx="30718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48" name="Line 9"/>
          <p:cNvSpPr>
            <a:spLocks noChangeShapeType="1"/>
          </p:cNvSpPr>
          <p:nvPr/>
        </p:nvSpPr>
        <p:spPr bwMode="auto">
          <a:xfrm>
            <a:off x="1017588" y="5486400"/>
            <a:ext cx="30718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5849" name="Group 16"/>
          <p:cNvGrpSpPr>
            <a:grpSpLocks/>
          </p:cNvGrpSpPr>
          <p:nvPr/>
        </p:nvGrpSpPr>
        <p:grpSpPr bwMode="auto">
          <a:xfrm>
            <a:off x="4802188" y="2820988"/>
            <a:ext cx="3502025" cy="3198812"/>
            <a:chOff x="4802188" y="2820988"/>
            <a:chExt cx="3502025" cy="3198812"/>
          </a:xfrm>
        </p:grpSpPr>
        <p:sp>
          <p:nvSpPr>
            <p:cNvPr id="35873" name="Line 5"/>
            <p:cNvSpPr>
              <a:spLocks noChangeShapeType="1"/>
            </p:cNvSpPr>
            <p:nvPr/>
          </p:nvSpPr>
          <p:spPr bwMode="auto">
            <a:xfrm>
              <a:off x="6553200" y="3608388"/>
              <a:ext cx="0" cy="238601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74" name="Rectangle 7"/>
            <p:cNvSpPr>
              <a:spLocks noChangeArrowheads="1"/>
            </p:cNvSpPr>
            <p:nvPr/>
          </p:nvSpPr>
          <p:spPr bwMode="auto">
            <a:xfrm>
              <a:off x="4802188" y="2820988"/>
              <a:ext cx="3502025" cy="79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spcBef>
                  <a:spcPct val="50000"/>
                </a:spcBef>
              </a:pPr>
              <a:r>
                <a:rPr lang="en-US" sz="2300" b="1">
                  <a:latin typeface="Arial" charset="0"/>
                </a:rPr>
                <a:t>Allowance for       Doubtful Accounts (CA)</a:t>
              </a:r>
            </a:p>
          </p:txBody>
        </p:sp>
        <p:sp>
          <p:nvSpPr>
            <p:cNvPr id="35875" name="Line 10"/>
            <p:cNvSpPr>
              <a:spLocks noChangeShapeType="1"/>
            </p:cNvSpPr>
            <p:nvPr/>
          </p:nvSpPr>
          <p:spPr bwMode="auto">
            <a:xfrm>
              <a:off x="4979988" y="5486400"/>
              <a:ext cx="30718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76" name="Line 11"/>
            <p:cNvSpPr>
              <a:spLocks noChangeShapeType="1"/>
            </p:cNvSpPr>
            <p:nvPr/>
          </p:nvSpPr>
          <p:spPr bwMode="auto">
            <a:xfrm>
              <a:off x="5029200" y="6019800"/>
              <a:ext cx="30718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5850" name="Rectangle 14"/>
          <p:cNvSpPr>
            <a:spLocks noChangeArrowheads="1"/>
          </p:cNvSpPr>
          <p:nvPr/>
        </p:nvSpPr>
        <p:spPr bwMode="auto">
          <a:xfrm>
            <a:off x="458788" y="5564188"/>
            <a:ext cx="1978025" cy="44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dirty="0">
                <a:latin typeface="Arial" charset="0"/>
              </a:rPr>
              <a:t>End.   39,000</a:t>
            </a:r>
          </a:p>
        </p:txBody>
      </p:sp>
      <p:sp>
        <p:nvSpPr>
          <p:cNvPr id="35851" name="Rectangle 15"/>
          <p:cNvSpPr>
            <a:spLocks noChangeArrowheads="1"/>
          </p:cNvSpPr>
          <p:nvPr/>
        </p:nvSpPr>
        <p:spPr bwMode="auto">
          <a:xfrm>
            <a:off x="6630988" y="5564188"/>
            <a:ext cx="1978025" cy="44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dirty="0">
                <a:latin typeface="Arial" charset="0"/>
              </a:rPr>
              <a:t>  1,628 End.       </a:t>
            </a:r>
          </a:p>
        </p:txBody>
      </p:sp>
      <p:sp>
        <p:nvSpPr>
          <p:cNvPr id="35852" name="Line 22"/>
          <p:cNvSpPr>
            <a:spLocks noChangeShapeType="1"/>
          </p:cNvSpPr>
          <p:nvPr/>
        </p:nvSpPr>
        <p:spPr bwMode="auto">
          <a:xfrm>
            <a:off x="304800" y="2895600"/>
            <a:ext cx="85344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grpSp>
        <p:nvGrpSpPr>
          <p:cNvPr id="35853" name="Group 8"/>
          <p:cNvGrpSpPr>
            <a:grpSpLocks/>
          </p:cNvGrpSpPr>
          <p:nvPr/>
        </p:nvGrpSpPr>
        <p:grpSpPr bwMode="auto">
          <a:xfrm>
            <a:off x="4724400" y="3962400"/>
            <a:ext cx="3883025" cy="1510512"/>
            <a:chOff x="4725988" y="3659188"/>
            <a:chExt cx="3883025" cy="1510511"/>
          </a:xfrm>
        </p:grpSpPr>
        <p:sp>
          <p:nvSpPr>
            <p:cNvPr id="35870" name="Rectangle 13"/>
            <p:cNvSpPr>
              <a:spLocks noChangeArrowheads="1"/>
            </p:cNvSpPr>
            <p:nvPr/>
          </p:nvSpPr>
          <p:spPr bwMode="auto">
            <a:xfrm>
              <a:off x="6630988" y="3659188"/>
              <a:ext cx="1978025" cy="43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dirty="0">
                  <a:latin typeface="Arial" charset="0"/>
                </a:rPr>
                <a:t>    528  Beg.       </a:t>
              </a:r>
            </a:p>
          </p:txBody>
        </p:sp>
        <p:sp>
          <p:nvSpPr>
            <p:cNvPr id="35871" name="Rectangle 18"/>
            <p:cNvSpPr>
              <a:spLocks noChangeArrowheads="1"/>
            </p:cNvSpPr>
            <p:nvPr/>
          </p:nvSpPr>
          <p:spPr bwMode="auto">
            <a:xfrm>
              <a:off x="6630988" y="4192588"/>
              <a:ext cx="1978025" cy="44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dirty="0">
                  <a:latin typeface="Arial" charset="0"/>
                </a:rPr>
                <a:t> 1,700  Est.       </a:t>
              </a:r>
            </a:p>
          </p:txBody>
        </p:sp>
        <p:sp>
          <p:nvSpPr>
            <p:cNvPr id="35872" name="Rectangle 23"/>
            <p:cNvSpPr>
              <a:spLocks noChangeArrowheads="1"/>
            </p:cNvSpPr>
            <p:nvPr/>
          </p:nvSpPr>
          <p:spPr bwMode="auto">
            <a:xfrm>
              <a:off x="4725988" y="4725988"/>
              <a:ext cx="1673225" cy="44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dirty="0">
                  <a:latin typeface="Arial" charset="0"/>
                </a:rPr>
                <a:t>W/O     </a:t>
              </a:r>
              <a:r>
                <a:rPr lang="en-US" sz="2300" b="1" dirty="0">
                  <a:solidFill>
                    <a:srgbClr val="0000FF"/>
                  </a:solidFill>
                  <a:latin typeface="Arial" charset="0"/>
                </a:rPr>
                <a:t>600</a:t>
              </a:r>
            </a:p>
          </p:txBody>
        </p:sp>
      </p:grpSp>
      <p:grpSp>
        <p:nvGrpSpPr>
          <p:cNvPr id="35854" name="Group 6"/>
          <p:cNvGrpSpPr>
            <a:grpSpLocks/>
          </p:cNvGrpSpPr>
          <p:nvPr/>
        </p:nvGrpSpPr>
        <p:grpSpPr bwMode="auto">
          <a:xfrm>
            <a:off x="457200" y="3962400"/>
            <a:ext cx="4035425" cy="1510511"/>
            <a:chOff x="458788" y="3659188"/>
            <a:chExt cx="4035425" cy="1510510"/>
          </a:xfrm>
        </p:grpSpPr>
        <p:sp>
          <p:nvSpPr>
            <p:cNvPr id="35866" name="Rectangle 12"/>
            <p:cNvSpPr>
              <a:spLocks noChangeArrowheads="1"/>
            </p:cNvSpPr>
            <p:nvPr/>
          </p:nvSpPr>
          <p:spPr bwMode="auto">
            <a:xfrm>
              <a:off x="458788" y="3659188"/>
              <a:ext cx="1978025" cy="44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dirty="0">
                  <a:latin typeface="Arial" charset="0"/>
                </a:rPr>
                <a:t>Beg.   39,800</a:t>
              </a:r>
            </a:p>
          </p:txBody>
        </p:sp>
        <p:sp>
          <p:nvSpPr>
            <p:cNvPr id="35867" name="Rectangle 16"/>
            <p:cNvSpPr>
              <a:spLocks noChangeArrowheads="1"/>
            </p:cNvSpPr>
            <p:nvPr/>
          </p:nvSpPr>
          <p:spPr bwMode="auto">
            <a:xfrm>
              <a:off x="458788" y="4192588"/>
              <a:ext cx="1978025" cy="43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a:latin typeface="Arial" charset="0"/>
                </a:rPr>
                <a:t>Sale       100</a:t>
              </a:r>
            </a:p>
          </p:txBody>
        </p:sp>
        <p:sp>
          <p:nvSpPr>
            <p:cNvPr id="35868" name="Rectangle 17"/>
            <p:cNvSpPr>
              <a:spLocks noChangeArrowheads="1"/>
            </p:cNvSpPr>
            <p:nvPr/>
          </p:nvSpPr>
          <p:spPr bwMode="auto">
            <a:xfrm>
              <a:off x="2668588" y="4192588"/>
              <a:ext cx="1825625" cy="43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dirty="0">
                  <a:latin typeface="Arial" charset="0"/>
                </a:rPr>
                <a:t>300     Coll.       </a:t>
              </a:r>
            </a:p>
          </p:txBody>
        </p:sp>
        <p:sp>
          <p:nvSpPr>
            <p:cNvPr id="25622" name="Rectangle 24"/>
            <p:cNvSpPr>
              <a:spLocks noChangeArrowheads="1"/>
            </p:cNvSpPr>
            <p:nvPr/>
          </p:nvSpPr>
          <p:spPr bwMode="auto">
            <a:xfrm>
              <a:off x="2668588" y="4725987"/>
              <a:ext cx="1749425" cy="443711"/>
            </a:xfrm>
            <a:prstGeom prst="rect">
              <a:avLst/>
            </a:prstGeom>
            <a:noFill/>
            <a:ln>
              <a:noFill/>
            </a:ln>
            <a:extLs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defRPr/>
              </a:pPr>
              <a:r>
                <a:rPr lang="en-US" sz="2300" b="1" dirty="0">
                  <a:latin typeface="Arial" charset="0"/>
                  <a:cs typeface="+mn-cs"/>
                </a:rPr>
                <a:t> </a:t>
              </a:r>
              <a:r>
                <a:rPr lang="en-US" sz="2300" b="1" dirty="0">
                  <a:solidFill>
                    <a:schemeClr val="accent6">
                      <a:lumMod val="50000"/>
                    </a:schemeClr>
                  </a:solidFill>
                  <a:latin typeface="Arial" charset="0"/>
                  <a:cs typeface="+mn-cs"/>
                </a:rPr>
                <a:t>600</a:t>
              </a:r>
              <a:r>
                <a:rPr lang="en-US" sz="2300" b="1" dirty="0">
                  <a:latin typeface="Arial" charset="0"/>
                  <a:cs typeface="+mn-cs"/>
                </a:rPr>
                <a:t>     W/O       </a:t>
              </a:r>
            </a:p>
          </p:txBody>
        </p:sp>
      </p:grpSp>
      <p:sp>
        <p:nvSpPr>
          <p:cNvPr id="958489" name="Rectangle 25"/>
          <p:cNvSpPr>
            <a:spLocks noGrp="1" noChangeArrowheads="1"/>
          </p:cNvSpPr>
          <p:nvPr>
            <p:ph type="title"/>
          </p:nvPr>
        </p:nvSpPr>
        <p:spPr bwMode="auto">
          <a:xfrm>
            <a:off x="457200" y="304800"/>
            <a:ext cx="82296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i="0" dirty="0">
                <a:solidFill>
                  <a:schemeClr val="bg1"/>
                </a:solidFill>
                <a:effectLst>
                  <a:outerShdw blurRad="38100" dist="38100" dir="2700000" algn="tl">
                    <a:srgbClr val="000000"/>
                  </a:outerShdw>
                </a:effectLst>
                <a:latin typeface="Arial" charset="0"/>
                <a:cs typeface="+mj-cs"/>
              </a:rPr>
              <a:t>Write off of Accounts Receivable</a:t>
            </a:r>
          </a:p>
        </p:txBody>
      </p:sp>
      <p:sp>
        <p:nvSpPr>
          <p:cNvPr id="958490" name="Rectangle 26"/>
          <p:cNvSpPr>
            <a:spLocks noChangeArrowheads="1"/>
          </p:cNvSpPr>
          <p:nvPr/>
        </p:nvSpPr>
        <p:spPr bwMode="auto">
          <a:xfrm>
            <a:off x="7924800" y="3048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cxnSp>
        <p:nvCxnSpPr>
          <p:cNvPr id="35857" name="Straight Arrow Connector 2"/>
          <p:cNvCxnSpPr>
            <a:cxnSpLocks noChangeShapeType="1"/>
          </p:cNvCxnSpPr>
          <p:nvPr/>
        </p:nvCxnSpPr>
        <p:spPr bwMode="auto">
          <a:xfrm>
            <a:off x="3276600" y="2743200"/>
            <a:ext cx="0" cy="2438400"/>
          </a:xfrm>
          <a:prstGeom prst="straightConnector1">
            <a:avLst/>
          </a:prstGeom>
          <a:noFill/>
          <a:ln w="38100" cap="sq">
            <a:solidFill>
              <a:srgbClr val="800000"/>
            </a:solidFill>
            <a:prstDash val="sysDash"/>
            <a:round/>
            <a:headEnd type="none" w="sm" len="sm"/>
            <a:tailEnd type="arrow" w="med" len="med"/>
          </a:ln>
          <a:extLst>
            <a:ext uri="{909E8E84-426E-40dd-AFC4-6F175D3DCCD1}">
              <a14:hiddenFill xmlns:a14="http://schemas.microsoft.com/office/drawing/2010/main" xmlns="">
                <a:noFill/>
              </a14:hiddenFill>
            </a:ext>
          </a:extLst>
        </p:spPr>
      </p:cxnSp>
      <p:cxnSp>
        <p:nvCxnSpPr>
          <p:cNvPr id="35858" name="Straight Arrow Connector 5"/>
          <p:cNvCxnSpPr>
            <a:cxnSpLocks noChangeShapeType="1"/>
          </p:cNvCxnSpPr>
          <p:nvPr/>
        </p:nvCxnSpPr>
        <p:spPr bwMode="auto">
          <a:xfrm>
            <a:off x="6019800" y="2362200"/>
            <a:ext cx="0" cy="2743200"/>
          </a:xfrm>
          <a:prstGeom prst="straightConnector1">
            <a:avLst/>
          </a:prstGeom>
          <a:noFill/>
          <a:ln w="38100" cap="sq">
            <a:solidFill>
              <a:schemeClr val="tx2"/>
            </a:solidFill>
            <a:prstDash val="sysDash"/>
            <a:round/>
            <a:headEnd type="none" w="sm" len="sm"/>
            <a:tailEnd type="arrow" w="med" len="med"/>
          </a:ln>
          <a:extLst>
            <a:ext uri="{909E8E84-426E-40dd-AFC4-6F175D3DCCD1}">
              <a14:hiddenFill xmlns:a14="http://schemas.microsoft.com/office/drawing/2010/main" xmlns="">
                <a:noFill/>
              </a14:hiddenFill>
            </a:ext>
          </a:extLst>
        </p:spPr>
      </p:cxnSp>
      <p:cxnSp>
        <p:nvCxnSpPr>
          <p:cNvPr id="35859" name="Straight Connector 12"/>
          <p:cNvCxnSpPr>
            <a:cxnSpLocks noChangeShapeType="1"/>
          </p:cNvCxnSpPr>
          <p:nvPr/>
        </p:nvCxnSpPr>
        <p:spPr bwMode="auto">
          <a:xfrm flipV="1">
            <a:off x="3276600" y="2590800"/>
            <a:ext cx="3429000" cy="152400"/>
          </a:xfrm>
          <a:prstGeom prst="line">
            <a:avLst/>
          </a:prstGeom>
          <a:noFill/>
          <a:ln w="38100" cap="sq">
            <a:solidFill>
              <a:srgbClr val="800000"/>
            </a:solidFill>
            <a:prstDash val="sysDash"/>
            <a:round/>
            <a:headEnd type="none" w="sm" len="sm"/>
            <a:tailEnd type="none" w="sm" len="sm"/>
          </a:ln>
          <a:extLst>
            <a:ext uri="{909E8E84-426E-40dd-AFC4-6F175D3DCCD1}">
              <a14:hiddenFill xmlns:a14="http://schemas.microsoft.com/office/drawing/2010/main" xmlns="">
                <a:noFill/>
              </a14:hiddenFill>
            </a:ext>
          </a:extLst>
        </p:spPr>
      </p:cxnSp>
      <p:grpSp>
        <p:nvGrpSpPr>
          <p:cNvPr id="35860" name="Group 39"/>
          <p:cNvGrpSpPr>
            <a:grpSpLocks/>
          </p:cNvGrpSpPr>
          <p:nvPr/>
        </p:nvGrpSpPr>
        <p:grpSpPr bwMode="auto">
          <a:xfrm>
            <a:off x="1447800" y="3505200"/>
            <a:ext cx="1752600" cy="461963"/>
            <a:chOff x="1447800" y="2514600"/>
            <a:chExt cx="1752600" cy="461665"/>
          </a:xfrm>
        </p:grpSpPr>
        <p:sp>
          <p:nvSpPr>
            <p:cNvPr id="35864" name="TextBox 40"/>
            <p:cNvSpPr txBox="1">
              <a:spLocks noChangeArrowheads="1"/>
            </p:cNvSpPr>
            <p:nvPr/>
          </p:nvSpPr>
          <p:spPr bwMode="auto">
            <a:xfrm>
              <a:off x="1447800" y="2514600"/>
              <a:ext cx="33254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r>
                <a:rPr lang="en-US"/>
                <a:t>+</a:t>
              </a:r>
            </a:p>
          </p:txBody>
        </p:sp>
        <p:sp>
          <p:nvSpPr>
            <p:cNvPr id="42" name="TextBox 41"/>
            <p:cNvSpPr txBox="1"/>
            <p:nvPr/>
          </p:nvSpPr>
          <p:spPr>
            <a:xfrm>
              <a:off x="2895600" y="2514600"/>
              <a:ext cx="304800" cy="461665"/>
            </a:xfrm>
            <a:prstGeom prst="rect">
              <a:avLst/>
            </a:prstGeom>
            <a:noFill/>
          </p:spPr>
          <p:txBody>
            <a:bodyPr>
              <a:spAutoFit/>
            </a:bodyPr>
            <a:lstStyle/>
            <a:p>
              <a:pPr>
                <a:defRPr/>
              </a:pPr>
              <a:r>
                <a:rPr lang="en-US" dirty="0">
                  <a:solidFill>
                    <a:schemeClr val="accent6"/>
                  </a:solidFill>
                  <a:cs typeface="+mn-cs"/>
                </a:rPr>
                <a:t>-</a:t>
              </a:r>
            </a:p>
          </p:txBody>
        </p:sp>
      </p:grpSp>
      <p:grpSp>
        <p:nvGrpSpPr>
          <p:cNvPr id="35861" name="Group 42"/>
          <p:cNvGrpSpPr>
            <a:grpSpLocks/>
          </p:cNvGrpSpPr>
          <p:nvPr/>
        </p:nvGrpSpPr>
        <p:grpSpPr bwMode="auto">
          <a:xfrm>
            <a:off x="5638800" y="3505200"/>
            <a:ext cx="1855788" cy="461963"/>
            <a:chOff x="5638800" y="2514600"/>
            <a:chExt cx="1856543" cy="461665"/>
          </a:xfrm>
        </p:grpSpPr>
        <p:sp>
          <p:nvSpPr>
            <p:cNvPr id="35862" name="TextBox 43"/>
            <p:cNvSpPr txBox="1">
              <a:spLocks noChangeArrowheads="1"/>
            </p:cNvSpPr>
            <p:nvPr/>
          </p:nvSpPr>
          <p:spPr bwMode="auto">
            <a:xfrm>
              <a:off x="7162800" y="2514600"/>
              <a:ext cx="33254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r>
                <a:rPr lang="en-US"/>
                <a:t>+</a:t>
              </a:r>
            </a:p>
          </p:txBody>
        </p:sp>
        <p:sp>
          <p:nvSpPr>
            <p:cNvPr id="45" name="TextBox 44"/>
            <p:cNvSpPr txBox="1"/>
            <p:nvPr/>
          </p:nvSpPr>
          <p:spPr>
            <a:xfrm>
              <a:off x="5638800" y="2514600"/>
              <a:ext cx="312865" cy="461665"/>
            </a:xfrm>
            <a:prstGeom prst="rect">
              <a:avLst/>
            </a:prstGeom>
            <a:noFill/>
          </p:spPr>
          <p:txBody>
            <a:bodyPr wrap="none">
              <a:spAutoFit/>
            </a:bodyPr>
            <a:lstStyle/>
            <a:p>
              <a:pPr>
                <a:defRPr/>
              </a:pPr>
              <a:r>
                <a:rPr lang="en-US" dirty="0">
                  <a:solidFill>
                    <a:schemeClr val="accent6"/>
                  </a:solidFill>
                  <a:cs typeface="+mn-cs"/>
                </a:rPr>
                <a:t>-</a:t>
              </a:r>
            </a:p>
          </p:txBody>
        </p:sp>
      </p:gr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2"/>
          <p:cNvSpPr txBox="1">
            <a:spLocks noChangeArrowheads="1"/>
          </p:cNvSpPr>
          <p:nvPr/>
        </p:nvSpPr>
        <p:spPr bwMode="auto">
          <a:xfrm>
            <a:off x="533400" y="1752600"/>
            <a:ext cx="82296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lnSpc>
                <a:spcPct val="120000"/>
              </a:lnSpc>
            </a:pPr>
            <a:r>
              <a:rPr lang="en-US" sz="2100" b="1" dirty="0">
                <a:solidFill>
                  <a:srgbClr val="800000"/>
                </a:solidFill>
                <a:latin typeface="Arial" charset="0"/>
              </a:rPr>
              <a:t>Illustration:</a:t>
            </a:r>
            <a:r>
              <a:rPr lang="en-US" sz="2100" dirty="0">
                <a:latin typeface="Arial" charset="0"/>
              </a:rPr>
              <a:t>  On July 1, R. A. Ware pays the $600 amount that </a:t>
            </a:r>
            <a:r>
              <a:rPr lang="en-US" sz="2100" dirty="0" err="1">
                <a:latin typeface="Arial" charset="0"/>
              </a:rPr>
              <a:t>Hampson</a:t>
            </a:r>
            <a:r>
              <a:rPr lang="en-US" sz="2100" dirty="0">
                <a:latin typeface="Arial" charset="0"/>
              </a:rPr>
              <a:t> Furniture had written off on March 1. </a:t>
            </a:r>
            <a:r>
              <a:rPr lang="en-US" sz="2100" dirty="0" err="1">
                <a:latin typeface="Arial" charset="0"/>
              </a:rPr>
              <a:t>Hampson</a:t>
            </a:r>
            <a:r>
              <a:rPr lang="en-US" sz="2100" dirty="0">
                <a:latin typeface="Arial" charset="0"/>
              </a:rPr>
              <a:t> makes these entries:</a:t>
            </a:r>
          </a:p>
        </p:txBody>
      </p:sp>
      <p:sp>
        <p:nvSpPr>
          <p:cNvPr id="824323" name="Rectangle 3"/>
          <p:cNvSpPr>
            <a:spLocks noGrp="1" noChangeArrowheads="1"/>
          </p:cNvSpPr>
          <p:nvPr>
            <p:ph type="title"/>
          </p:nvPr>
        </p:nvSpPr>
        <p:spPr bwMode="auto">
          <a:xfrm>
            <a:off x="457200" y="457200"/>
            <a:ext cx="82296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i="0">
                <a:solidFill>
                  <a:schemeClr val="bg1"/>
                </a:solidFill>
                <a:effectLst>
                  <a:outerShdw blurRad="38100" dist="38100" dir="2700000" algn="tl">
                    <a:srgbClr val="000000"/>
                  </a:outerShdw>
                </a:effectLst>
                <a:latin typeface="Arial" charset="0"/>
                <a:cs typeface="+mj-cs"/>
              </a:rPr>
              <a:t>Valuing Accounts Receivable</a:t>
            </a:r>
          </a:p>
        </p:txBody>
      </p:sp>
      <p:sp>
        <p:nvSpPr>
          <p:cNvPr id="47107" name="Text Box 7"/>
          <p:cNvSpPr txBox="1">
            <a:spLocks noChangeArrowheads="1"/>
          </p:cNvSpPr>
          <p:nvPr/>
        </p:nvSpPr>
        <p:spPr bwMode="auto">
          <a:xfrm>
            <a:off x="533400" y="1219200"/>
            <a:ext cx="82296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buSzPct val="80000"/>
            </a:pPr>
            <a:r>
              <a:rPr lang="en-US" sz="2600" b="1">
                <a:latin typeface="Arial" charset="0"/>
              </a:rPr>
              <a:t>Recovery of an Uncollectible Account</a:t>
            </a:r>
          </a:p>
        </p:txBody>
      </p:sp>
      <p:grpSp>
        <p:nvGrpSpPr>
          <p:cNvPr id="47108" name="Group 1"/>
          <p:cNvGrpSpPr>
            <a:grpSpLocks/>
          </p:cNvGrpSpPr>
          <p:nvPr/>
        </p:nvGrpSpPr>
        <p:grpSpPr bwMode="auto">
          <a:xfrm>
            <a:off x="457200" y="3048000"/>
            <a:ext cx="8229600" cy="1922463"/>
            <a:chOff x="457200" y="3429000"/>
            <a:chExt cx="8229600" cy="1922463"/>
          </a:xfrm>
        </p:grpSpPr>
        <p:sp>
          <p:nvSpPr>
            <p:cNvPr id="47112" name="Text Box 17"/>
            <p:cNvSpPr txBox="1">
              <a:spLocks noChangeArrowheads="1"/>
            </p:cNvSpPr>
            <p:nvPr/>
          </p:nvSpPr>
          <p:spPr bwMode="auto">
            <a:xfrm>
              <a:off x="457200" y="4495800"/>
              <a:ext cx="10668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tabLst>
                  <a:tab pos="5600700" algn="r"/>
                </a:tabLst>
                <a:defRPr sz="2400">
                  <a:solidFill>
                    <a:schemeClr val="tx1"/>
                  </a:solidFill>
                  <a:latin typeface="Comic Sans MS" charset="0"/>
                  <a:ea typeface="ＭＳ Ｐゴシック" charset="0"/>
                  <a:cs typeface="ＭＳ Ｐゴシック" charset="0"/>
                </a:defRPr>
              </a:lvl1pPr>
              <a:lvl2pPr marL="742950" indent="-285750">
                <a:tabLst>
                  <a:tab pos="5600700" algn="r"/>
                </a:tabLst>
                <a:defRPr sz="2400">
                  <a:solidFill>
                    <a:schemeClr val="tx1"/>
                  </a:solidFill>
                  <a:latin typeface="Comic Sans MS" charset="0"/>
                  <a:ea typeface="ＭＳ Ｐゴシック" charset="0"/>
                </a:defRPr>
              </a:lvl2pPr>
              <a:lvl3pPr marL="1143000" indent="-228600">
                <a:tabLst>
                  <a:tab pos="5600700" algn="r"/>
                </a:tabLst>
                <a:defRPr sz="2400">
                  <a:solidFill>
                    <a:schemeClr val="tx1"/>
                  </a:solidFill>
                  <a:latin typeface="Comic Sans MS" charset="0"/>
                  <a:ea typeface="ＭＳ Ｐゴシック" charset="0"/>
                </a:defRPr>
              </a:lvl3pPr>
              <a:lvl4pPr marL="1600200" indent="-228600">
                <a:tabLst>
                  <a:tab pos="5600700" algn="r"/>
                </a:tabLst>
                <a:defRPr sz="2400">
                  <a:solidFill>
                    <a:schemeClr val="tx1"/>
                  </a:solidFill>
                  <a:latin typeface="Comic Sans MS" charset="0"/>
                  <a:ea typeface="ＭＳ Ｐゴシック" charset="0"/>
                </a:defRPr>
              </a:lvl4pPr>
              <a:lvl5pPr marL="2057400" indent="-228600">
                <a:tabLst>
                  <a:tab pos="5600700"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5600700"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5600700"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5600700"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5600700" algn="r"/>
                </a:tabLst>
                <a:defRPr sz="2400">
                  <a:solidFill>
                    <a:schemeClr val="tx1"/>
                  </a:solidFill>
                  <a:latin typeface="Comic Sans MS" charset="0"/>
                  <a:ea typeface="ＭＳ Ｐゴシック" charset="0"/>
                </a:defRPr>
              </a:lvl9pPr>
            </a:lstStyle>
            <a:p>
              <a:pPr algn="r"/>
              <a:r>
                <a:rPr lang="en-US" sz="2100" b="1">
                  <a:solidFill>
                    <a:srgbClr val="800000"/>
                  </a:solidFill>
                  <a:latin typeface="Arial" charset="0"/>
                  <a:cs typeface="Arial" charset="0"/>
                </a:rPr>
                <a:t>1</a:t>
              </a:r>
            </a:p>
          </p:txBody>
        </p:sp>
        <p:sp>
          <p:nvSpPr>
            <p:cNvPr id="47113" name="Text Box 16"/>
            <p:cNvSpPr txBox="1">
              <a:spLocks noChangeArrowheads="1"/>
            </p:cNvSpPr>
            <p:nvPr/>
          </p:nvSpPr>
          <p:spPr bwMode="auto">
            <a:xfrm>
              <a:off x="457200" y="3429000"/>
              <a:ext cx="10668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tabLst>
                  <a:tab pos="5600700" algn="r"/>
                </a:tabLst>
                <a:defRPr sz="2400">
                  <a:solidFill>
                    <a:schemeClr val="tx1"/>
                  </a:solidFill>
                  <a:latin typeface="Comic Sans MS" charset="0"/>
                  <a:ea typeface="ＭＳ Ｐゴシック" charset="0"/>
                  <a:cs typeface="ＭＳ Ｐゴシック" charset="0"/>
                </a:defRPr>
              </a:lvl1pPr>
              <a:lvl2pPr marL="742950" indent="-285750">
                <a:tabLst>
                  <a:tab pos="5600700" algn="r"/>
                </a:tabLst>
                <a:defRPr sz="2400">
                  <a:solidFill>
                    <a:schemeClr val="tx1"/>
                  </a:solidFill>
                  <a:latin typeface="Comic Sans MS" charset="0"/>
                  <a:ea typeface="ＭＳ Ｐゴシック" charset="0"/>
                </a:defRPr>
              </a:lvl2pPr>
              <a:lvl3pPr marL="1143000" indent="-228600">
                <a:tabLst>
                  <a:tab pos="5600700" algn="r"/>
                </a:tabLst>
                <a:defRPr sz="2400">
                  <a:solidFill>
                    <a:schemeClr val="tx1"/>
                  </a:solidFill>
                  <a:latin typeface="Comic Sans MS" charset="0"/>
                  <a:ea typeface="ＭＳ Ｐゴシック" charset="0"/>
                </a:defRPr>
              </a:lvl3pPr>
              <a:lvl4pPr marL="1600200" indent="-228600">
                <a:tabLst>
                  <a:tab pos="5600700" algn="r"/>
                </a:tabLst>
                <a:defRPr sz="2400">
                  <a:solidFill>
                    <a:schemeClr val="tx1"/>
                  </a:solidFill>
                  <a:latin typeface="Comic Sans MS" charset="0"/>
                  <a:ea typeface="ＭＳ Ｐゴシック" charset="0"/>
                </a:defRPr>
              </a:lvl4pPr>
              <a:lvl5pPr marL="2057400" indent="-228600">
                <a:tabLst>
                  <a:tab pos="5600700"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5600700"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5600700"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5600700"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5600700" algn="r"/>
                </a:tabLst>
                <a:defRPr sz="2400">
                  <a:solidFill>
                    <a:schemeClr val="tx1"/>
                  </a:solidFill>
                  <a:latin typeface="Comic Sans MS" charset="0"/>
                  <a:ea typeface="ＭＳ Ｐゴシック" charset="0"/>
                </a:defRPr>
              </a:lvl9pPr>
            </a:lstStyle>
            <a:p>
              <a:pPr algn="r"/>
              <a:r>
                <a:rPr lang="en-US" sz="2100" b="1">
                  <a:solidFill>
                    <a:srgbClr val="800000"/>
                  </a:solidFill>
                  <a:latin typeface="Arial" charset="0"/>
                  <a:cs typeface="Arial" charset="0"/>
                </a:rPr>
                <a:t>July 1</a:t>
              </a:r>
            </a:p>
          </p:txBody>
        </p:sp>
        <p:sp>
          <p:nvSpPr>
            <p:cNvPr id="47114" name="Text Box 4"/>
            <p:cNvSpPr txBox="1">
              <a:spLocks noChangeArrowheads="1"/>
            </p:cNvSpPr>
            <p:nvPr/>
          </p:nvSpPr>
          <p:spPr bwMode="auto">
            <a:xfrm>
              <a:off x="1752600" y="3429000"/>
              <a:ext cx="69342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tabLst>
                  <a:tab pos="5372100" algn="r"/>
                </a:tabLst>
                <a:defRPr sz="2400">
                  <a:solidFill>
                    <a:schemeClr val="tx1"/>
                  </a:solidFill>
                  <a:latin typeface="Comic Sans MS" charset="0"/>
                  <a:ea typeface="ＭＳ Ｐゴシック" charset="0"/>
                  <a:cs typeface="ＭＳ Ｐゴシック" charset="0"/>
                </a:defRPr>
              </a:lvl1pPr>
              <a:lvl2pPr marL="742950" indent="-285750">
                <a:tabLst>
                  <a:tab pos="5372100" algn="r"/>
                </a:tabLst>
                <a:defRPr sz="2400">
                  <a:solidFill>
                    <a:schemeClr val="tx1"/>
                  </a:solidFill>
                  <a:latin typeface="Comic Sans MS" charset="0"/>
                  <a:ea typeface="ＭＳ Ｐゴシック" charset="0"/>
                </a:defRPr>
              </a:lvl2pPr>
              <a:lvl3pPr marL="1143000" indent="-228600">
                <a:tabLst>
                  <a:tab pos="5372100" algn="r"/>
                </a:tabLst>
                <a:defRPr sz="2400">
                  <a:solidFill>
                    <a:schemeClr val="tx1"/>
                  </a:solidFill>
                  <a:latin typeface="Comic Sans MS" charset="0"/>
                  <a:ea typeface="ＭＳ Ｐゴシック" charset="0"/>
                </a:defRPr>
              </a:lvl3pPr>
              <a:lvl4pPr marL="1600200" indent="-228600">
                <a:tabLst>
                  <a:tab pos="5372100" algn="r"/>
                </a:tabLst>
                <a:defRPr sz="2400">
                  <a:solidFill>
                    <a:schemeClr val="tx1"/>
                  </a:solidFill>
                  <a:latin typeface="Comic Sans MS" charset="0"/>
                  <a:ea typeface="ＭＳ Ｐゴシック" charset="0"/>
                </a:defRPr>
              </a:lvl4pPr>
              <a:lvl5pPr marL="2057400" indent="-228600">
                <a:tabLst>
                  <a:tab pos="5372100"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5372100"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5372100"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5372100"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5372100" algn="r"/>
                </a:tabLst>
                <a:defRPr sz="2400">
                  <a:solidFill>
                    <a:schemeClr val="tx1"/>
                  </a:solidFill>
                  <a:latin typeface="Comic Sans MS" charset="0"/>
                  <a:ea typeface="ＭＳ Ｐゴシック" charset="0"/>
                </a:defRPr>
              </a:lvl9pPr>
            </a:lstStyle>
            <a:p>
              <a:pPr algn="l"/>
              <a:r>
                <a:rPr lang="en-US" sz="2100" dirty="0">
                  <a:latin typeface="Arial" charset="0"/>
                </a:rPr>
                <a:t>Accounts receivable </a:t>
              </a:r>
              <a:r>
                <a:rPr lang="en-US" sz="2100" dirty="0">
                  <a:latin typeface="Arial" charset="0"/>
                  <a:cs typeface="Arial" charset="0"/>
                </a:rPr>
                <a:t>	600</a:t>
              </a:r>
            </a:p>
          </p:txBody>
        </p:sp>
        <p:sp>
          <p:nvSpPr>
            <p:cNvPr id="47115" name="Text Box 6"/>
            <p:cNvSpPr txBox="1">
              <a:spLocks noChangeArrowheads="1"/>
            </p:cNvSpPr>
            <p:nvPr/>
          </p:nvSpPr>
          <p:spPr bwMode="auto">
            <a:xfrm>
              <a:off x="1752600" y="3870325"/>
              <a:ext cx="69342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marL="457200" indent="-457200">
                <a:tabLst>
                  <a:tab pos="4864100" algn="r"/>
                  <a:tab pos="6350000" algn="r"/>
                </a:tabLst>
                <a:defRPr sz="2400">
                  <a:solidFill>
                    <a:schemeClr val="tx1"/>
                  </a:solidFill>
                  <a:latin typeface="Comic Sans MS" charset="0"/>
                  <a:ea typeface="ＭＳ Ｐゴシック" charset="0"/>
                  <a:cs typeface="ＭＳ Ｐゴシック" charset="0"/>
                </a:defRPr>
              </a:lvl1pPr>
              <a:lvl2pPr marL="742950" indent="-285750">
                <a:tabLst>
                  <a:tab pos="4864100" algn="r"/>
                  <a:tab pos="6350000" algn="r"/>
                </a:tabLst>
                <a:defRPr sz="2400">
                  <a:solidFill>
                    <a:schemeClr val="tx1"/>
                  </a:solidFill>
                  <a:latin typeface="Comic Sans MS" charset="0"/>
                  <a:ea typeface="ＭＳ Ｐゴシック" charset="0"/>
                </a:defRPr>
              </a:lvl2pPr>
              <a:lvl3pPr marL="1143000" indent="-228600">
                <a:tabLst>
                  <a:tab pos="4864100" algn="r"/>
                  <a:tab pos="6350000" algn="r"/>
                </a:tabLst>
                <a:defRPr sz="2400">
                  <a:solidFill>
                    <a:schemeClr val="tx1"/>
                  </a:solidFill>
                  <a:latin typeface="Comic Sans MS" charset="0"/>
                  <a:ea typeface="ＭＳ Ｐゴシック" charset="0"/>
                </a:defRPr>
              </a:lvl3pPr>
              <a:lvl4pPr marL="1600200" indent="-228600">
                <a:tabLst>
                  <a:tab pos="4864100" algn="r"/>
                  <a:tab pos="6350000" algn="r"/>
                </a:tabLst>
                <a:defRPr sz="2400">
                  <a:solidFill>
                    <a:schemeClr val="tx1"/>
                  </a:solidFill>
                  <a:latin typeface="Comic Sans MS" charset="0"/>
                  <a:ea typeface="ＭＳ Ｐゴシック" charset="0"/>
                </a:defRPr>
              </a:lvl4pPr>
              <a:lvl5pPr marL="2057400" indent="-228600">
                <a:tabLst>
                  <a:tab pos="4864100" algn="r"/>
                  <a:tab pos="6350000"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4864100" algn="r"/>
                  <a:tab pos="6350000"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4864100" algn="r"/>
                  <a:tab pos="6350000"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4864100" algn="r"/>
                  <a:tab pos="6350000"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4864100" algn="r"/>
                  <a:tab pos="6350000" algn="r"/>
                </a:tabLst>
                <a:defRPr sz="2400">
                  <a:solidFill>
                    <a:schemeClr val="tx1"/>
                  </a:solidFill>
                  <a:latin typeface="Comic Sans MS" charset="0"/>
                  <a:ea typeface="ＭＳ Ｐゴシック" charset="0"/>
                </a:defRPr>
              </a:lvl9pPr>
            </a:lstStyle>
            <a:p>
              <a:pPr algn="l"/>
              <a:r>
                <a:rPr lang="en-US" sz="2100" dirty="0">
                  <a:latin typeface="Arial" charset="0"/>
                  <a:cs typeface="Arial" charset="0"/>
                </a:rPr>
                <a:t>	 </a:t>
              </a:r>
              <a:r>
                <a:rPr lang="en-US" sz="2100" dirty="0">
                  <a:latin typeface="Arial" charset="0"/>
                </a:rPr>
                <a:t>Allowance for doubtful accounts 	</a:t>
              </a:r>
              <a:r>
                <a:rPr lang="en-US" sz="2100" dirty="0">
                  <a:latin typeface="Arial" charset="0"/>
                  <a:cs typeface="Arial" charset="0"/>
                </a:rPr>
                <a:t>	600</a:t>
              </a:r>
            </a:p>
          </p:txBody>
        </p:sp>
        <p:sp>
          <p:nvSpPr>
            <p:cNvPr id="47116" name="Text Box 10"/>
            <p:cNvSpPr txBox="1">
              <a:spLocks noChangeArrowheads="1"/>
            </p:cNvSpPr>
            <p:nvPr/>
          </p:nvSpPr>
          <p:spPr bwMode="auto">
            <a:xfrm>
              <a:off x="1752600" y="4497388"/>
              <a:ext cx="69342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tabLst>
                  <a:tab pos="5372100" algn="r"/>
                </a:tabLst>
                <a:defRPr sz="2400">
                  <a:solidFill>
                    <a:schemeClr val="tx1"/>
                  </a:solidFill>
                  <a:latin typeface="Comic Sans MS" charset="0"/>
                  <a:ea typeface="ＭＳ Ｐゴシック" charset="0"/>
                  <a:cs typeface="ＭＳ Ｐゴシック" charset="0"/>
                </a:defRPr>
              </a:lvl1pPr>
              <a:lvl2pPr marL="742950" indent="-285750">
                <a:tabLst>
                  <a:tab pos="5372100" algn="r"/>
                </a:tabLst>
                <a:defRPr sz="2400">
                  <a:solidFill>
                    <a:schemeClr val="tx1"/>
                  </a:solidFill>
                  <a:latin typeface="Comic Sans MS" charset="0"/>
                  <a:ea typeface="ＭＳ Ｐゴシック" charset="0"/>
                </a:defRPr>
              </a:lvl2pPr>
              <a:lvl3pPr marL="1143000" indent="-228600">
                <a:tabLst>
                  <a:tab pos="5372100" algn="r"/>
                </a:tabLst>
                <a:defRPr sz="2400">
                  <a:solidFill>
                    <a:schemeClr val="tx1"/>
                  </a:solidFill>
                  <a:latin typeface="Comic Sans MS" charset="0"/>
                  <a:ea typeface="ＭＳ Ｐゴシック" charset="0"/>
                </a:defRPr>
              </a:lvl3pPr>
              <a:lvl4pPr marL="1600200" indent="-228600">
                <a:tabLst>
                  <a:tab pos="5372100" algn="r"/>
                </a:tabLst>
                <a:defRPr sz="2400">
                  <a:solidFill>
                    <a:schemeClr val="tx1"/>
                  </a:solidFill>
                  <a:latin typeface="Comic Sans MS" charset="0"/>
                  <a:ea typeface="ＭＳ Ｐゴシック" charset="0"/>
                </a:defRPr>
              </a:lvl4pPr>
              <a:lvl5pPr marL="2057400" indent="-228600">
                <a:tabLst>
                  <a:tab pos="5372100"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5372100"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5372100"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5372100"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5372100" algn="r"/>
                </a:tabLst>
                <a:defRPr sz="2400">
                  <a:solidFill>
                    <a:schemeClr val="tx1"/>
                  </a:solidFill>
                  <a:latin typeface="Comic Sans MS" charset="0"/>
                  <a:ea typeface="ＭＳ Ｐゴシック" charset="0"/>
                </a:defRPr>
              </a:lvl9pPr>
            </a:lstStyle>
            <a:p>
              <a:pPr algn="l"/>
              <a:r>
                <a:rPr lang="en-US" sz="2100" dirty="0">
                  <a:latin typeface="Arial" charset="0"/>
                </a:rPr>
                <a:t>Cash </a:t>
              </a:r>
              <a:r>
                <a:rPr lang="en-US" sz="2100" dirty="0">
                  <a:latin typeface="Arial" charset="0"/>
                  <a:cs typeface="Arial" charset="0"/>
                </a:rPr>
                <a:t>	600</a:t>
              </a:r>
            </a:p>
          </p:txBody>
        </p:sp>
        <p:sp>
          <p:nvSpPr>
            <p:cNvPr id="47117" name="Text Box 12"/>
            <p:cNvSpPr txBox="1">
              <a:spLocks noChangeArrowheads="1"/>
            </p:cNvSpPr>
            <p:nvPr/>
          </p:nvSpPr>
          <p:spPr bwMode="auto">
            <a:xfrm>
              <a:off x="1752600" y="4938713"/>
              <a:ext cx="69342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marL="457200" indent="-457200">
                <a:tabLst>
                  <a:tab pos="4864100" algn="r"/>
                  <a:tab pos="6350000" algn="r"/>
                </a:tabLst>
                <a:defRPr sz="2400">
                  <a:solidFill>
                    <a:schemeClr val="tx1"/>
                  </a:solidFill>
                  <a:latin typeface="Comic Sans MS" charset="0"/>
                  <a:ea typeface="ＭＳ Ｐゴシック" charset="0"/>
                  <a:cs typeface="ＭＳ Ｐゴシック" charset="0"/>
                </a:defRPr>
              </a:lvl1pPr>
              <a:lvl2pPr marL="742950" indent="-285750">
                <a:tabLst>
                  <a:tab pos="4864100" algn="r"/>
                  <a:tab pos="6350000" algn="r"/>
                </a:tabLst>
                <a:defRPr sz="2400">
                  <a:solidFill>
                    <a:schemeClr val="tx1"/>
                  </a:solidFill>
                  <a:latin typeface="Comic Sans MS" charset="0"/>
                  <a:ea typeface="ＭＳ Ｐゴシック" charset="0"/>
                </a:defRPr>
              </a:lvl2pPr>
              <a:lvl3pPr marL="1143000" indent="-228600">
                <a:tabLst>
                  <a:tab pos="4864100" algn="r"/>
                  <a:tab pos="6350000" algn="r"/>
                </a:tabLst>
                <a:defRPr sz="2400">
                  <a:solidFill>
                    <a:schemeClr val="tx1"/>
                  </a:solidFill>
                  <a:latin typeface="Comic Sans MS" charset="0"/>
                  <a:ea typeface="ＭＳ Ｐゴシック" charset="0"/>
                </a:defRPr>
              </a:lvl3pPr>
              <a:lvl4pPr marL="1600200" indent="-228600">
                <a:tabLst>
                  <a:tab pos="4864100" algn="r"/>
                  <a:tab pos="6350000" algn="r"/>
                </a:tabLst>
                <a:defRPr sz="2400">
                  <a:solidFill>
                    <a:schemeClr val="tx1"/>
                  </a:solidFill>
                  <a:latin typeface="Comic Sans MS" charset="0"/>
                  <a:ea typeface="ＭＳ Ｐゴシック" charset="0"/>
                </a:defRPr>
              </a:lvl4pPr>
              <a:lvl5pPr marL="2057400" indent="-228600">
                <a:tabLst>
                  <a:tab pos="4864100" algn="r"/>
                  <a:tab pos="6350000"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4864100" algn="r"/>
                  <a:tab pos="6350000"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4864100" algn="r"/>
                  <a:tab pos="6350000"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4864100" algn="r"/>
                  <a:tab pos="6350000"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4864100" algn="r"/>
                  <a:tab pos="6350000" algn="r"/>
                </a:tabLst>
                <a:defRPr sz="2400">
                  <a:solidFill>
                    <a:schemeClr val="tx1"/>
                  </a:solidFill>
                  <a:latin typeface="Comic Sans MS" charset="0"/>
                  <a:ea typeface="ＭＳ Ｐゴシック" charset="0"/>
                </a:defRPr>
              </a:lvl9pPr>
            </a:lstStyle>
            <a:p>
              <a:pPr algn="l"/>
              <a:r>
                <a:rPr lang="en-US" sz="2100" dirty="0">
                  <a:latin typeface="Arial" charset="0"/>
                  <a:cs typeface="Arial" charset="0"/>
                </a:rPr>
                <a:t>	Accounts receivable		600</a:t>
              </a:r>
            </a:p>
          </p:txBody>
        </p:sp>
      </p:grpSp>
      <p:sp>
        <p:nvSpPr>
          <p:cNvPr id="47109" name="Text Box 13"/>
          <p:cNvSpPr txBox="1">
            <a:spLocks noChangeArrowheads="1"/>
          </p:cNvSpPr>
          <p:nvPr/>
        </p:nvSpPr>
        <p:spPr bwMode="auto">
          <a:xfrm>
            <a:off x="1447800" y="6369050"/>
            <a:ext cx="7543800" cy="336550"/>
          </a:xfrm>
          <a:prstGeom prst="rect">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marL="457200" indent="-45720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spcBef>
                <a:spcPct val="50000"/>
              </a:spcBef>
            </a:pPr>
            <a:r>
              <a:rPr lang="en-US" sz="1600" b="1" i="1">
                <a:solidFill>
                  <a:schemeClr val="bg2"/>
                </a:solidFill>
                <a:latin typeface="Arial" charset="0"/>
              </a:rPr>
              <a:t>LO 3  Describe the methods used to account for bad debts.</a:t>
            </a:r>
          </a:p>
        </p:txBody>
      </p:sp>
      <p:sp>
        <p:nvSpPr>
          <p:cNvPr id="824338" name="Rectangle 18"/>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sp>
        <p:nvSpPr>
          <p:cNvPr id="47111" name="Rectangle 19"/>
          <p:cNvSpPr>
            <a:spLocks noChangeArrowheads="1"/>
          </p:cNvSpPr>
          <p:nvPr/>
        </p:nvSpPr>
        <p:spPr bwMode="auto">
          <a:xfrm>
            <a:off x="990600" y="5943600"/>
            <a:ext cx="7162800" cy="307975"/>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spAutoFit/>
          </a:bodyPr>
          <a:lstStyle/>
          <a:p>
            <a:r>
              <a:rPr lang="en-US" sz="1400" b="1">
                <a:solidFill>
                  <a:srgbClr val="800000"/>
                </a:solidFill>
                <a:latin typeface="Arial" charset="0"/>
              </a:rPr>
              <a:t>Helpful Hint</a:t>
            </a:r>
            <a:r>
              <a:rPr lang="en-US" sz="1400" b="1">
                <a:latin typeface="Arial" charset="0"/>
              </a:rPr>
              <a:t> </a:t>
            </a:r>
            <a:r>
              <a:rPr lang="en-US" sz="1400">
                <a:latin typeface="Arial" charset="0"/>
              </a:rPr>
              <a:t>Like the write-off, a recovery does not involve the income statement.</a:t>
            </a: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6207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4098" name="Rectangle 2051"/>
          <p:cNvSpPr>
            <a:spLocks noGrp="1" noChangeArrowheads="1"/>
          </p:cNvSpPr>
          <p:nvPr>
            <p:ph type="body" idx="4294967295"/>
          </p:nvPr>
        </p:nvSpPr>
        <p:spPr bwMode="auto">
          <a:xfrm>
            <a:off x="1430338" y="2438400"/>
            <a:ext cx="4970462" cy="2011363"/>
          </a:xfrm>
          <a:prstGeom prst="rect">
            <a:avLst/>
          </a:prstGeom>
          <a:solidFill>
            <a:srgbClr val="FFFFFF"/>
          </a:solidFill>
          <a:extLst>
            <a:ext uri="{91240B29-F687-4f45-9708-019B960494DF}">
              <a14:hiddenLine xmlns:a14="http://schemas.microsoft.com/office/drawing/2010/main" xmlns="" w="9525">
                <a:solidFill>
                  <a:srgbClr val="000000"/>
                </a:solidFill>
                <a:miter lim="800000"/>
                <a:headEnd/>
                <a:tailEnd/>
              </a14:hiddenLine>
            </a:ext>
          </a:extLst>
        </p:spPr>
        <p:txBody>
          <a:bodyPr lIns="182562" tIns="46038" rIns="182562" bIns="46038">
            <a:spAutoFit/>
          </a:bodyPr>
          <a:lstStyle/>
          <a:p>
            <a:pPr marL="0" indent="0">
              <a:spcBef>
                <a:spcPct val="5000"/>
              </a:spcBef>
              <a:buFont typeface="Wingdings" charset="0"/>
              <a:buNone/>
            </a:pPr>
            <a:r>
              <a:rPr lang="en-US" sz="4200">
                <a:solidFill>
                  <a:srgbClr val="00486C"/>
                </a:solidFill>
                <a:effectLst/>
                <a:latin typeface="Arial" charset="0"/>
              </a:rPr>
              <a:t>REPORTING AND ANALYZING RECEIVABLES</a:t>
            </a:r>
          </a:p>
        </p:txBody>
      </p:sp>
      <p:sp>
        <p:nvSpPr>
          <p:cNvPr id="4099" name="Text Box 2052"/>
          <p:cNvSpPr txBox="1">
            <a:spLocks noChangeArrowheads="1"/>
          </p:cNvSpPr>
          <p:nvPr/>
        </p:nvSpPr>
        <p:spPr bwMode="auto">
          <a:xfrm>
            <a:off x="2209800" y="6248400"/>
            <a:ext cx="4953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spcBef>
                <a:spcPct val="50000"/>
              </a:spcBef>
            </a:pPr>
            <a:r>
              <a:rPr lang="en-US" sz="1600" b="1" i="1">
                <a:latin typeface="Arial" charset="0"/>
              </a:rPr>
              <a:t>Accounting</a:t>
            </a:r>
            <a:r>
              <a:rPr lang="en-US" sz="1600" b="1">
                <a:latin typeface="Arial" charset="0"/>
              </a:rPr>
              <a:t>, Fifth Edition</a:t>
            </a:r>
          </a:p>
        </p:txBody>
      </p:sp>
      <p:pic>
        <p:nvPicPr>
          <p:cNvPr id="410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1138" y="1355725"/>
            <a:ext cx="1566862"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410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219200"/>
            <a:ext cx="8534400"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410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1235075"/>
            <a:ext cx="2895600"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4103" name="Text Box 6"/>
          <p:cNvSpPr txBox="1">
            <a:spLocks noChangeArrowheads="1"/>
          </p:cNvSpPr>
          <p:nvPr/>
        </p:nvSpPr>
        <p:spPr bwMode="auto">
          <a:xfrm>
            <a:off x="6553200" y="515938"/>
            <a:ext cx="1905000" cy="253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marL="109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lnSpc>
                <a:spcPct val="70000"/>
              </a:lnSpc>
            </a:pPr>
            <a:r>
              <a:rPr lang="en-US" sz="22900" b="1">
                <a:solidFill>
                  <a:srgbClr val="FFCC00"/>
                </a:solidFill>
                <a:latin typeface="Arial" charset="0"/>
              </a:rPr>
              <a:t>8</a:t>
            </a: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1"/>
          <p:cNvSpPr>
            <a:spLocks noChangeArrowheads="1"/>
          </p:cNvSpPr>
          <p:nvPr/>
        </p:nvSpPr>
        <p:spPr bwMode="auto">
          <a:xfrm>
            <a:off x="381000" y="1066800"/>
            <a:ext cx="8401050" cy="2514600"/>
          </a:xfrm>
          <a:prstGeom prst="rect">
            <a:avLst/>
          </a:prstGeom>
          <a:solidFill>
            <a:srgbClr val="FFFFFF"/>
          </a:solidFill>
          <a:ln>
            <a:noFill/>
          </a:ln>
          <a:extLst>
            <a:ext uri="{91240B29-F687-4f45-9708-019B960494DF}">
              <a14:hiddenLine xmlns:a14="http://schemas.microsoft.com/office/drawing/2010/main" xmlns="" w="57150" cmpd="thickThin">
                <a:solidFill>
                  <a:srgbClr val="000000"/>
                </a:solidFill>
                <a:miter lim="800000"/>
                <a:headEnd/>
                <a:tailEnd/>
              </a14:hiddenLine>
            </a:ext>
          </a:extLst>
        </p:spPr>
        <p:txBody>
          <a:bodyPr lIns="90488" tIns="44450" rIns="90488" bIns="44450"/>
          <a:lstStyle/>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r>
              <a:rPr lang="en-US" sz="1800" b="1" dirty="0">
                <a:latin typeface="Arial" charset="0"/>
              </a:rPr>
              <a:t>R.A. Ware later decides to pay off their account. </a:t>
            </a: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r>
              <a:rPr lang="en-US" sz="1800" b="1" dirty="0">
                <a:latin typeface="Arial" charset="0"/>
              </a:rPr>
              <a:t>	</a:t>
            </a:r>
            <a:r>
              <a:rPr lang="en-US" sz="1800" dirty="0">
                <a:latin typeface="Arial" charset="0"/>
              </a:rPr>
              <a:t>Accounts Receivable	</a:t>
            </a:r>
            <a:r>
              <a:rPr lang="en-US" sz="1800" b="1" dirty="0">
                <a:solidFill>
                  <a:srgbClr val="0000FF"/>
                </a:solidFill>
                <a:latin typeface="Arial" charset="0"/>
              </a:rPr>
              <a:t>600</a:t>
            </a: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r>
              <a:rPr lang="en-US" sz="1800" dirty="0">
                <a:latin typeface="Arial" charset="0"/>
              </a:rPr>
              <a:t>		Allowance for Doubtful Accounts		</a:t>
            </a:r>
            <a:r>
              <a:rPr lang="en-US" sz="1800" b="1" dirty="0">
                <a:solidFill>
                  <a:srgbClr val="740000"/>
                </a:solidFill>
                <a:latin typeface="Arial" charset="0"/>
              </a:rPr>
              <a:t>600</a:t>
            </a: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r>
              <a:rPr lang="en-US" sz="1800" dirty="0">
                <a:latin typeface="Arial" charset="0"/>
              </a:rPr>
              <a:t>	Cash		</a:t>
            </a:r>
            <a:r>
              <a:rPr lang="en-US" sz="1800" b="1" dirty="0">
                <a:solidFill>
                  <a:srgbClr val="000000"/>
                </a:solidFill>
                <a:latin typeface="Arial" charset="0"/>
              </a:rPr>
              <a:t>600</a:t>
            </a: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r>
              <a:rPr lang="en-US" sz="1800" dirty="0">
                <a:latin typeface="Arial" charset="0"/>
              </a:rPr>
              <a:t>		Accounts Receivable		</a:t>
            </a:r>
            <a:r>
              <a:rPr lang="en-US" sz="1800" b="1" dirty="0">
                <a:solidFill>
                  <a:srgbClr val="008000"/>
                </a:solidFill>
                <a:latin typeface="Arial" charset="0"/>
              </a:rPr>
              <a:t>600</a:t>
            </a: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a:p>
            <a:pPr marL="342900" indent="-342900" algn="l">
              <a:lnSpc>
                <a:spcPct val="110000"/>
              </a:lnSpc>
              <a:spcBef>
                <a:spcPct val="20000"/>
              </a:spcBef>
              <a:buClr>
                <a:schemeClr val="accent2"/>
              </a:buClr>
              <a:buSzPct val="75000"/>
              <a:buFont typeface="Wingdings" charset="0"/>
              <a:buNone/>
              <a:tabLst>
                <a:tab pos="914400" algn="l"/>
                <a:tab pos="5486400" algn="r"/>
                <a:tab pos="6400800" algn="r"/>
              </a:tabLst>
            </a:pPr>
            <a:endParaRPr lang="en-US" sz="2100" b="1" dirty="0">
              <a:solidFill>
                <a:srgbClr val="740000"/>
              </a:solidFill>
              <a:latin typeface="Arial" charset="0"/>
            </a:endParaRPr>
          </a:p>
        </p:txBody>
      </p:sp>
      <p:sp>
        <p:nvSpPr>
          <p:cNvPr id="35844" name="Line 3"/>
          <p:cNvSpPr>
            <a:spLocks noChangeShapeType="1"/>
          </p:cNvSpPr>
          <p:nvPr/>
        </p:nvSpPr>
        <p:spPr bwMode="auto">
          <a:xfrm>
            <a:off x="4979988" y="3581400"/>
            <a:ext cx="30718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45" name="Line 4"/>
          <p:cNvSpPr>
            <a:spLocks noChangeShapeType="1"/>
          </p:cNvSpPr>
          <p:nvPr/>
        </p:nvSpPr>
        <p:spPr bwMode="auto">
          <a:xfrm>
            <a:off x="2514600" y="3608388"/>
            <a:ext cx="0" cy="264001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5849" name="Group 16"/>
          <p:cNvGrpSpPr>
            <a:grpSpLocks/>
          </p:cNvGrpSpPr>
          <p:nvPr/>
        </p:nvGrpSpPr>
        <p:grpSpPr bwMode="auto">
          <a:xfrm>
            <a:off x="4800600" y="2819400"/>
            <a:ext cx="3502025" cy="3505200"/>
            <a:chOff x="4800600" y="2812915"/>
            <a:chExt cx="3502025" cy="3206885"/>
          </a:xfrm>
        </p:grpSpPr>
        <p:sp>
          <p:nvSpPr>
            <p:cNvPr id="35873" name="Line 5"/>
            <p:cNvSpPr>
              <a:spLocks noChangeShapeType="1"/>
            </p:cNvSpPr>
            <p:nvPr/>
          </p:nvSpPr>
          <p:spPr bwMode="auto">
            <a:xfrm>
              <a:off x="6553200" y="3608388"/>
              <a:ext cx="0" cy="238601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74" name="Rectangle 7"/>
            <p:cNvSpPr>
              <a:spLocks noChangeArrowheads="1"/>
            </p:cNvSpPr>
            <p:nvPr/>
          </p:nvSpPr>
          <p:spPr bwMode="auto">
            <a:xfrm>
              <a:off x="4800600" y="2812915"/>
              <a:ext cx="3502025" cy="79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spcBef>
                  <a:spcPct val="50000"/>
                </a:spcBef>
              </a:pPr>
              <a:r>
                <a:rPr lang="en-US" sz="2300" b="1" dirty="0">
                  <a:latin typeface="Arial" charset="0"/>
                </a:rPr>
                <a:t>Allowance for       Doubtful Accounts (CA)</a:t>
              </a:r>
            </a:p>
          </p:txBody>
        </p:sp>
        <p:sp>
          <p:nvSpPr>
            <p:cNvPr id="35875" name="Line 10"/>
            <p:cNvSpPr>
              <a:spLocks noChangeShapeType="1"/>
            </p:cNvSpPr>
            <p:nvPr/>
          </p:nvSpPr>
          <p:spPr bwMode="auto">
            <a:xfrm>
              <a:off x="4979988" y="5486400"/>
              <a:ext cx="30718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76" name="Line 11"/>
            <p:cNvSpPr>
              <a:spLocks noChangeShapeType="1"/>
            </p:cNvSpPr>
            <p:nvPr/>
          </p:nvSpPr>
          <p:spPr bwMode="auto">
            <a:xfrm>
              <a:off x="5029200" y="6019800"/>
              <a:ext cx="30718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5851" name="Rectangle 15"/>
          <p:cNvSpPr>
            <a:spLocks noChangeArrowheads="1"/>
          </p:cNvSpPr>
          <p:nvPr/>
        </p:nvSpPr>
        <p:spPr bwMode="auto">
          <a:xfrm>
            <a:off x="6629400" y="5867400"/>
            <a:ext cx="1978025" cy="44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dirty="0">
                <a:latin typeface="Arial" charset="0"/>
              </a:rPr>
              <a:t>  2,228 End.       </a:t>
            </a:r>
          </a:p>
        </p:txBody>
      </p:sp>
      <p:sp>
        <p:nvSpPr>
          <p:cNvPr id="35852" name="Line 22"/>
          <p:cNvSpPr>
            <a:spLocks noChangeShapeType="1"/>
          </p:cNvSpPr>
          <p:nvPr/>
        </p:nvSpPr>
        <p:spPr bwMode="auto">
          <a:xfrm>
            <a:off x="304800" y="2895600"/>
            <a:ext cx="85344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grpSp>
        <p:nvGrpSpPr>
          <p:cNvPr id="35853" name="Group 8"/>
          <p:cNvGrpSpPr>
            <a:grpSpLocks/>
          </p:cNvGrpSpPr>
          <p:nvPr/>
        </p:nvGrpSpPr>
        <p:grpSpPr bwMode="auto">
          <a:xfrm>
            <a:off x="4800600" y="3810000"/>
            <a:ext cx="3806825" cy="1129512"/>
            <a:chOff x="4802188" y="3659188"/>
            <a:chExt cx="3806825" cy="901998"/>
          </a:xfrm>
        </p:grpSpPr>
        <p:sp>
          <p:nvSpPr>
            <p:cNvPr id="35870" name="Rectangle 13"/>
            <p:cNvSpPr>
              <a:spLocks noChangeArrowheads="1"/>
            </p:cNvSpPr>
            <p:nvPr/>
          </p:nvSpPr>
          <p:spPr bwMode="auto">
            <a:xfrm>
              <a:off x="6630988" y="3659188"/>
              <a:ext cx="1978025" cy="43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dirty="0">
                  <a:latin typeface="Arial" charset="0"/>
                </a:rPr>
                <a:t>    528  Beg.       </a:t>
              </a:r>
            </a:p>
          </p:txBody>
        </p:sp>
        <p:sp>
          <p:nvSpPr>
            <p:cNvPr id="35871" name="Rectangle 18"/>
            <p:cNvSpPr>
              <a:spLocks noChangeArrowheads="1"/>
            </p:cNvSpPr>
            <p:nvPr/>
          </p:nvSpPr>
          <p:spPr bwMode="auto">
            <a:xfrm>
              <a:off x="6630988" y="4024296"/>
              <a:ext cx="1978025" cy="44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dirty="0">
                  <a:latin typeface="Arial" charset="0"/>
                </a:rPr>
                <a:t> 1,700  Est.       </a:t>
              </a:r>
            </a:p>
          </p:txBody>
        </p:sp>
        <p:sp>
          <p:nvSpPr>
            <p:cNvPr id="35872" name="Rectangle 23"/>
            <p:cNvSpPr>
              <a:spLocks noChangeArrowheads="1"/>
            </p:cNvSpPr>
            <p:nvPr/>
          </p:nvSpPr>
          <p:spPr bwMode="auto">
            <a:xfrm>
              <a:off x="4802188" y="4206850"/>
              <a:ext cx="1673225" cy="354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dirty="0">
                  <a:latin typeface="Arial" charset="0"/>
                </a:rPr>
                <a:t>W/O     600</a:t>
              </a:r>
            </a:p>
          </p:txBody>
        </p:sp>
      </p:grpSp>
      <p:grpSp>
        <p:nvGrpSpPr>
          <p:cNvPr id="2" name="Group 1"/>
          <p:cNvGrpSpPr/>
          <p:nvPr/>
        </p:nvGrpSpPr>
        <p:grpSpPr>
          <a:xfrm>
            <a:off x="381000" y="3124200"/>
            <a:ext cx="4035425" cy="3122612"/>
            <a:chOff x="457200" y="2897188"/>
            <a:chExt cx="4035425" cy="3122612"/>
          </a:xfrm>
        </p:grpSpPr>
        <p:sp>
          <p:nvSpPr>
            <p:cNvPr id="35843" name="Line 2"/>
            <p:cNvSpPr>
              <a:spLocks noChangeShapeType="1"/>
            </p:cNvSpPr>
            <p:nvPr/>
          </p:nvSpPr>
          <p:spPr bwMode="auto">
            <a:xfrm>
              <a:off x="990600" y="3354388"/>
              <a:ext cx="30718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46" name="Rectangle 6"/>
            <p:cNvSpPr>
              <a:spLocks noChangeArrowheads="1"/>
            </p:cNvSpPr>
            <p:nvPr/>
          </p:nvSpPr>
          <p:spPr bwMode="auto">
            <a:xfrm>
              <a:off x="685800" y="2897188"/>
              <a:ext cx="3732213"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dirty="0">
                  <a:latin typeface="Arial" charset="0"/>
                </a:rPr>
                <a:t>Accounts Receivable (A)</a:t>
              </a:r>
            </a:p>
          </p:txBody>
        </p:sp>
        <p:sp>
          <p:nvSpPr>
            <p:cNvPr id="35847" name="Line 8"/>
            <p:cNvSpPr>
              <a:spLocks noChangeShapeType="1"/>
            </p:cNvSpPr>
            <p:nvPr/>
          </p:nvSpPr>
          <p:spPr bwMode="auto">
            <a:xfrm>
              <a:off x="1017588" y="6019800"/>
              <a:ext cx="30718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48" name="Line 9"/>
            <p:cNvSpPr>
              <a:spLocks noChangeShapeType="1"/>
            </p:cNvSpPr>
            <p:nvPr/>
          </p:nvSpPr>
          <p:spPr bwMode="auto">
            <a:xfrm>
              <a:off x="914400" y="5564188"/>
              <a:ext cx="30718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50" name="Rectangle 14"/>
            <p:cNvSpPr>
              <a:spLocks noChangeArrowheads="1"/>
            </p:cNvSpPr>
            <p:nvPr/>
          </p:nvSpPr>
          <p:spPr bwMode="auto">
            <a:xfrm>
              <a:off x="458788" y="5564188"/>
              <a:ext cx="1978025" cy="44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dirty="0">
                  <a:latin typeface="Arial" charset="0"/>
                </a:rPr>
                <a:t>End.   39,000</a:t>
              </a:r>
            </a:p>
          </p:txBody>
        </p:sp>
        <p:grpSp>
          <p:nvGrpSpPr>
            <p:cNvPr id="35854" name="Group 6"/>
            <p:cNvGrpSpPr>
              <a:grpSpLocks/>
            </p:cNvGrpSpPr>
            <p:nvPr/>
          </p:nvGrpSpPr>
          <p:grpSpPr bwMode="auto">
            <a:xfrm>
              <a:off x="457200" y="3659188"/>
              <a:ext cx="4035425" cy="1434311"/>
              <a:chOff x="458788" y="3355976"/>
              <a:chExt cx="4035425" cy="1434310"/>
            </a:xfrm>
          </p:grpSpPr>
          <p:sp>
            <p:nvSpPr>
              <p:cNvPr id="35866" name="Rectangle 12"/>
              <p:cNvSpPr>
                <a:spLocks noChangeArrowheads="1"/>
              </p:cNvSpPr>
              <p:nvPr/>
            </p:nvSpPr>
            <p:spPr bwMode="auto">
              <a:xfrm>
                <a:off x="458788" y="3355976"/>
                <a:ext cx="1978025" cy="44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dirty="0">
                    <a:latin typeface="Arial" charset="0"/>
                  </a:rPr>
                  <a:t>Beg.   39,800</a:t>
                </a:r>
              </a:p>
            </p:txBody>
          </p:sp>
          <p:sp>
            <p:nvSpPr>
              <p:cNvPr id="35867" name="Rectangle 16"/>
              <p:cNvSpPr>
                <a:spLocks noChangeArrowheads="1"/>
              </p:cNvSpPr>
              <p:nvPr/>
            </p:nvSpPr>
            <p:spPr bwMode="auto">
              <a:xfrm>
                <a:off x="534988" y="3736976"/>
                <a:ext cx="1978025" cy="43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dirty="0">
                    <a:latin typeface="Arial" charset="0"/>
                  </a:rPr>
                  <a:t>Sale       100</a:t>
                </a:r>
              </a:p>
            </p:txBody>
          </p:sp>
          <p:sp>
            <p:nvSpPr>
              <p:cNvPr id="35868" name="Rectangle 17"/>
              <p:cNvSpPr>
                <a:spLocks noChangeArrowheads="1"/>
              </p:cNvSpPr>
              <p:nvPr/>
            </p:nvSpPr>
            <p:spPr bwMode="auto">
              <a:xfrm>
                <a:off x="2668588" y="3889376"/>
                <a:ext cx="1825625" cy="43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2300" b="1" dirty="0">
                    <a:latin typeface="Arial" charset="0"/>
                  </a:rPr>
                  <a:t>300     Coll.       </a:t>
                </a:r>
              </a:p>
            </p:txBody>
          </p:sp>
          <p:sp>
            <p:nvSpPr>
              <p:cNvPr id="25622" name="Rectangle 24"/>
              <p:cNvSpPr>
                <a:spLocks noChangeArrowheads="1"/>
              </p:cNvSpPr>
              <p:nvPr/>
            </p:nvSpPr>
            <p:spPr bwMode="auto">
              <a:xfrm>
                <a:off x="2668588" y="4346575"/>
                <a:ext cx="1749425" cy="443711"/>
              </a:xfrm>
              <a:prstGeom prst="rect">
                <a:avLst/>
              </a:prstGeom>
              <a:noFill/>
              <a:ln>
                <a:noFill/>
              </a:ln>
              <a:extLs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defRPr/>
                </a:pPr>
                <a:r>
                  <a:rPr lang="en-US" sz="2300" b="1" dirty="0">
                    <a:latin typeface="Arial" charset="0"/>
                    <a:cs typeface="+mn-cs"/>
                  </a:rPr>
                  <a:t> 600     W/O       </a:t>
                </a:r>
              </a:p>
            </p:txBody>
          </p:sp>
        </p:grpSp>
      </p:grpSp>
      <p:sp>
        <p:nvSpPr>
          <p:cNvPr id="958489" name="Rectangle 25"/>
          <p:cNvSpPr>
            <a:spLocks noGrp="1" noChangeArrowheads="1"/>
          </p:cNvSpPr>
          <p:nvPr>
            <p:ph type="title"/>
          </p:nvPr>
        </p:nvSpPr>
        <p:spPr bwMode="auto">
          <a:xfrm>
            <a:off x="457200" y="304800"/>
            <a:ext cx="82296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i="0" dirty="0">
                <a:solidFill>
                  <a:schemeClr val="bg1"/>
                </a:solidFill>
                <a:effectLst>
                  <a:outerShdw blurRad="38100" dist="38100" dir="2700000" algn="tl">
                    <a:srgbClr val="000000"/>
                  </a:outerShdw>
                </a:effectLst>
                <a:latin typeface="Arial" charset="0"/>
                <a:cs typeface="+mj-cs"/>
              </a:rPr>
              <a:t>Recovery of Accounts Receivable</a:t>
            </a:r>
          </a:p>
        </p:txBody>
      </p:sp>
      <p:sp>
        <p:nvSpPr>
          <p:cNvPr id="958490" name="Rectangle 26"/>
          <p:cNvSpPr>
            <a:spLocks noChangeArrowheads="1"/>
          </p:cNvSpPr>
          <p:nvPr/>
        </p:nvSpPr>
        <p:spPr bwMode="auto">
          <a:xfrm>
            <a:off x="7924800" y="3048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cxnSp>
        <p:nvCxnSpPr>
          <p:cNvPr id="35857" name="Straight Arrow Connector 2"/>
          <p:cNvCxnSpPr>
            <a:cxnSpLocks noChangeShapeType="1"/>
          </p:cNvCxnSpPr>
          <p:nvPr/>
        </p:nvCxnSpPr>
        <p:spPr bwMode="auto">
          <a:xfrm flipH="1">
            <a:off x="1981200" y="2438400"/>
            <a:ext cx="914400" cy="2590800"/>
          </a:xfrm>
          <a:prstGeom prst="straightConnector1">
            <a:avLst/>
          </a:prstGeom>
          <a:noFill/>
          <a:ln w="38100" cap="sq">
            <a:solidFill>
              <a:srgbClr val="0000FF"/>
            </a:solidFill>
            <a:prstDash val="sysDash"/>
            <a:round/>
            <a:headEnd type="none" w="sm" len="sm"/>
            <a:tailEnd type="arrow" w="med" len="med"/>
          </a:ln>
          <a:extLst>
            <a:ext uri="{909E8E84-426E-40dd-AFC4-6F175D3DCCD1}">
              <a14:hiddenFill xmlns:a14="http://schemas.microsoft.com/office/drawing/2010/main" xmlns="">
                <a:noFill/>
              </a14:hiddenFill>
            </a:ext>
          </a:extLst>
        </p:spPr>
      </p:cxnSp>
      <p:cxnSp>
        <p:nvCxnSpPr>
          <p:cNvPr id="35858" name="Straight Arrow Connector 5"/>
          <p:cNvCxnSpPr>
            <a:cxnSpLocks noChangeShapeType="1"/>
          </p:cNvCxnSpPr>
          <p:nvPr/>
        </p:nvCxnSpPr>
        <p:spPr bwMode="auto">
          <a:xfrm>
            <a:off x="6858000" y="2133600"/>
            <a:ext cx="457200" cy="2895600"/>
          </a:xfrm>
          <a:prstGeom prst="straightConnector1">
            <a:avLst/>
          </a:prstGeom>
          <a:noFill/>
          <a:ln w="38100" cap="sq">
            <a:solidFill>
              <a:srgbClr val="800000"/>
            </a:solidFill>
            <a:prstDash val="sysDash"/>
            <a:round/>
            <a:headEnd type="none" w="sm" len="sm"/>
            <a:tailEnd type="arrow" w="med" len="med"/>
          </a:ln>
          <a:extLst>
            <a:ext uri="{909E8E84-426E-40dd-AFC4-6F175D3DCCD1}">
              <a14:hiddenFill xmlns:a14="http://schemas.microsoft.com/office/drawing/2010/main" xmlns="">
                <a:noFill/>
              </a14:hiddenFill>
            </a:ext>
          </a:extLst>
        </p:spPr>
      </p:cxnSp>
      <p:cxnSp>
        <p:nvCxnSpPr>
          <p:cNvPr id="35859" name="Straight Connector 12"/>
          <p:cNvCxnSpPr>
            <a:cxnSpLocks noChangeShapeType="1"/>
          </p:cNvCxnSpPr>
          <p:nvPr/>
        </p:nvCxnSpPr>
        <p:spPr bwMode="auto">
          <a:xfrm flipV="1">
            <a:off x="2971800" y="1676400"/>
            <a:ext cx="2514600" cy="762000"/>
          </a:xfrm>
          <a:prstGeom prst="line">
            <a:avLst/>
          </a:prstGeom>
          <a:noFill/>
          <a:ln w="38100" cap="sq">
            <a:solidFill>
              <a:schemeClr val="tx2"/>
            </a:solidFill>
            <a:prstDash val="sysDash"/>
            <a:round/>
            <a:headEnd type="none" w="sm" len="sm"/>
            <a:tailEnd type="none" w="sm" len="sm"/>
          </a:ln>
          <a:extLst>
            <a:ext uri="{909E8E84-426E-40dd-AFC4-6F175D3DCCD1}">
              <a14:hiddenFill xmlns:a14="http://schemas.microsoft.com/office/drawing/2010/main" xmlns="">
                <a:noFill/>
              </a14:hiddenFill>
            </a:ext>
          </a:extLst>
        </p:spPr>
      </p:cxnSp>
      <p:grpSp>
        <p:nvGrpSpPr>
          <p:cNvPr id="35860" name="Group 39"/>
          <p:cNvGrpSpPr>
            <a:grpSpLocks/>
          </p:cNvGrpSpPr>
          <p:nvPr/>
        </p:nvGrpSpPr>
        <p:grpSpPr bwMode="auto">
          <a:xfrm>
            <a:off x="1447800" y="3429000"/>
            <a:ext cx="1752600" cy="461964"/>
            <a:chOff x="1447800" y="2438449"/>
            <a:chExt cx="1752600" cy="461666"/>
          </a:xfrm>
        </p:grpSpPr>
        <p:sp>
          <p:nvSpPr>
            <p:cNvPr id="35864" name="TextBox 40"/>
            <p:cNvSpPr txBox="1">
              <a:spLocks noChangeArrowheads="1"/>
            </p:cNvSpPr>
            <p:nvPr/>
          </p:nvSpPr>
          <p:spPr bwMode="auto">
            <a:xfrm>
              <a:off x="1447800" y="2438449"/>
              <a:ext cx="33254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r>
                <a:rPr lang="en-US" dirty="0"/>
                <a:t>+</a:t>
              </a:r>
            </a:p>
          </p:txBody>
        </p:sp>
        <p:sp>
          <p:nvSpPr>
            <p:cNvPr id="42" name="TextBox 41"/>
            <p:cNvSpPr txBox="1"/>
            <p:nvPr/>
          </p:nvSpPr>
          <p:spPr>
            <a:xfrm>
              <a:off x="2895600" y="2438450"/>
              <a:ext cx="304800" cy="461665"/>
            </a:xfrm>
            <a:prstGeom prst="rect">
              <a:avLst/>
            </a:prstGeom>
            <a:noFill/>
          </p:spPr>
          <p:txBody>
            <a:bodyPr>
              <a:spAutoFit/>
            </a:bodyPr>
            <a:lstStyle/>
            <a:p>
              <a:pPr>
                <a:defRPr/>
              </a:pPr>
              <a:r>
                <a:rPr lang="en-US" dirty="0">
                  <a:solidFill>
                    <a:schemeClr val="accent6"/>
                  </a:solidFill>
                  <a:cs typeface="+mn-cs"/>
                </a:rPr>
                <a:t>-</a:t>
              </a:r>
            </a:p>
          </p:txBody>
        </p:sp>
      </p:grpSp>
      <p:grpSp>
        <p:nvGrpSpPr>
          <p:cNvPr id="35861" name="Group 42"/>
          <p:cNvGrpSpPr>
            <a:grpSpLocks/>
          </p:cNvGrpSpPr>
          <p:nvPr/>
        </p:nvGrpSpPr>
        <p:grpSpPr bwMode="auto">
          <a:xfrm>
            <a:off x="5638800" y="3505200"/>
            <a:ext cx="1855788" cy="461963"/>
            <a:chOff x="5638800" y="2514600"/>
            <a:chExt cx="1856543" cy="461665"/>
          </a:xfrm>
        </p:grpSpPr>
        <p:sp>
          <p:nvSpPr>
            <p:cNvPr id="35862" name="TextBox 43"/>
            <p:cNvSpPr txBox="1">
              <a:spLocks noChangeArrowheads="1"/>
            </p:cNvSpPr>
            <p:nvPr/>
          </p:nvSpPr>
          <p:spPr bwMode="auto">
            <a:xfrm>
              <a:off x="7162800" y="2514600"/>
              <a:ext cx="33254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r>
                <a:rPr lang="en-US"/>
                <a:t>+</a:t>
              </a:r>
            </a:p>
          </p:txBody>
        </p:sp>
        <p:sp>
          <p:nvSpPr>
            <p:cNvPr id="45" name="TextBox 44"/>
            <p:cNvSpPr txBox="1"/>
            <p:nvPr/>
          </p:nvSpPr>
          <p:spPr>
            <a:xfrm>
              <a:off x="5638800" y="2514600"/>
              <a:ext cx="312865" cy="461665"/>
            </a:xfrm>
            <a:prstGeom prst="rect">
              <a:avLst/>
            </a:prstGeom>
            <a:noFill/>
          </p:spPr>
          <p:txBody>
            <a:bodyPr wrap="none">
              <a:spAutoFit/>
            </a:bodyPr>
            <a:lstStyle/>
            <a:p>
              <a:pPr>
                <a:defRPr/>
              </a:pPr>
              <a:r>
                <a:rPr lang="en-US" dirty="0">
                  <a:solidFill>
                    <a:schemeClr val="accent6"/>
                  </a:solidFill>
                  <a:cs typeface="+mn-cs"/>
                </a:rPr>
                <a:t>-</a:t>
              </a:r>
            </a:p>
          </p:txBody>
        </p:sp>
      </p:grpSp>
      <p:sp>
        <p:nvSpPr>
          <p:cNvPr id="39" name="Rectangle 16"/>
          <p:cNvSpPr>
            <a:spLocks noChangeArrowheads="1"/>
          </p:cNvSpPr>
          <p:nvPr/>
        </p:nvSpPr>
        <p:spPr bwMode="auto">
          <a:xfrm>
            <a:off x="457200" y="4876800"/>
            <a:ext cx="1978025" cy="44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a:spcBef>
                <a:spcPct val="50000"/>
              </a:spcBef>
            </a:pPr>
            <a:r>
              <a:rPr lang="en-US" sz="1800" b="1" dirty="0">
                <a:latin typeface="Arial" charset="0"/>
              </a:rPr>
              <a:t>Recovery   </a:t>
            </a:r>
            <a:r>
              <a:rPr lang="en-US" sz="2300" b="1" dirty="0">
                <a:solidFill>
                  <a:srgbClr val="0000FF"/>
                </a:solidFill>
                <a:latin typeface="Arial" charset="0"/>
              </a:rPr>
              <a:t>600</a:t>
            </a:r>
          </a:p>
        </p:txBody>
      </p:sp>
      <p:sp>
        <p:nvSpPr>
          <p:cNvPr id="40" name="Rectangle 24"/>
          <p:cNvSpPr>
            <a:spLocks noChangeArrowheads="1"/>
          </p:cNvSpPr>
          <p:nvPr/>
        </p:nvSpPr>
        <p:spPr bwMode="auto">
          <a:xfrm>
            <a:off x="2590800" y="5334000"/>
            <a:ext cx="1905000" cy="443711"/>
          </a:xfrm>
          <a:prstGeom prst="rect">
            <a:avLst/>
          </a:prstGeom>
          <a:noFill/>
          <a:ln>
            <a:noFill/>
          </a:ln>
          <a:extLs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pPr algn="l">
              <a:spcBef>
                <a:spcPct val="50000"/>
              </a:spcBef>
              <a:defRPr/>
            </a:pPr>
            <a:r>
              <a:rPr lang="en-US" sz="2300" b="1" dirty="0">
                <a:latin typeface="Arial" charset="0"/>
                <a:cs typeface="+mn-cs"/>
              </a:rPr>
              <a:t> </a:t>
            </a:r>
            <a:r>
              <a:rPr lang="en-US" sz="2300" b="1" dirty="0">
                <a:solidFill>
                  <a:srgbClr val="008000"/>
                </a:solidFill>
                <a:latin typeface="Arial" charset="0"/>
                <a:cs typeface="+mn-cs"/>
              </a:rPr>
              <a:t>600 Receipt</a:t>
            </a:r>
          </a:p>
        </p:txBody>
      </p:sp>
      <p:sp>
        <p:nvSpPr>
          <p:cNvPr id="41" name="Rectangle 24"/>
          <p:cNvSpPr>
            <a:spLocks noChangeArrowheads="1"/>
          </p:cNvSpPr>
          <p:nvPr/>
        </p:nvSpPr>
        <p:spPr bwMode="auto">
          <a:xfrm>
            <a:off x="6858000" y="4953000"/>
            <a:ext cx="2286000" cy="443711"/>
          </a:xfrm>
          <a:prstGeom prst="rect">
            <a:avLst/>
          </a:prstGeom>
          <a:noFill/>
          <a:ln>
            <a:noFill/>
          </a:ln>
          <a:extLs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pPr algn="l">
              <a:spcBef>
                <a:spcPct val="50000"/>
              </a:spcBef>
              <a:defRPr/>
            </a:pPr>
            <a:r>
              <a:rPr lang="en-US" sz="2300" b="1" dirty="0">
                <a:latin typeface="Arial" charset="0"/>
                <a:cs typeface="+mn-cs"/>
              </a:rPr>
              <a:t> </a:t>
            </a:r>
            <a:r>
              <a:rPr lang="en-US" sz="2300" b="1" dirty="0">
                <a:solidFill>
                  <a:schemeClr val="accent6">
                    <a:lumMod val="50000"/>
                  </a:schemeClr>
                </a:solidFill>
                <a:latin typeface="Arial" charset="0"/>
                <a:cs typeface="+mn-cs"/>
              </a:rPr>
              <a:t>600 Recovery</a:t>
            </a:r>
            <a:endParaRPr lang="en-US" sz="2300" b="1" dirty="0">
              <a:latin typeface="Arial" charset="0"/>
              <a:cs typeface="+mn-cs"/>
            </a:endParaRPr>
          </a:p>
        </p:txBody>
      </p:sp>
      <p:cxnSp>
        <p:nvCxnSpPr>
          <p:cNvPr id="49" name="Straight Arrow Connector 5"/>
          <p:cNvCxnSpPr>
            <a:cxnSpLocks noChangeShapeType="1"/>
          </p:cNvCxnSpPr>
          <p:nvPr/>
        </p:nvCxnSpPr>
        <p:spPr bwMode="auto">
          <a:xfrm flipH="1">
            <a:off x="3200400" y="2819400"/>
            <a:ext cx="3352800" cy="2590800"/>
          </a:xfrm>
          <a:prstGeom prst="straightConnector1">
            <a:avLst/>
          </a:prstGeom>
          <a:noFill/>
          <a:ln w="38100" cap="sq">
            <a:solidFill>
              <a:srgbClr val="008000"/>
            </a:solidFill>
            <a:prstDash val="sysDash"/>
            <a:round/>
            <a:headEnd type="none" w="sm" len="sm"/>
            <a:tailEnd type="arrow"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2574130872"/>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txBox="1">
            <a:spLocks noChangeArrowheads="1"/>
          </p:cNvSpPr>
          <p:nvPr/>
        </p:nvSpPr>
        <p:spPr bwMode="auto">
          <a:xfrm>
            <a:off x="533400" y="381000"/>
            <a:ext cx="8229600" cy="560388"/>
          </a:xfrm>
          <a:prstGeom prst="rect">
            <a:avLst/>
          </a:prstGeo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lvl1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mj-lt"/>
                <a:ea typeface="ＭＳ Ｐゴシック" charset="0"/>
                <a:cs typeface="ＭＳ Ｐゴシック" charset="0"/>
              </a:defRPr>
            </a:lvl1pPr>
            <a:lvl2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ea typeface="ＭＳ Ｐゴシック" charset="0"/>
                <a:cs typeface="ＭＳ Ｐゴシック" charset="0"/>
              </a:defRPr>
            </a:lvl2pPr>
            <a:lvl3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ea typeface="ＭＳ Ｐゴシック" charset="0"/>
                <a:cs typeface="ＭＳ Ｐゴシック" charset="0"/>
              </a:defRPr>
            </a:lvl3pPr>
            <a:lvl4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ea typeface="ＭＳ Ｐゴシック" charset="0"/>
                <a:cs typeface="ＭＳ Ｐゴシック" charset="0"/>
              </a:defRPr>
            </a:lvl4pPr>
            <a:lvl5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ea typeface="ＭＳ Ｐゴシック" charset="0"/>
                <a:cs typeface="ＭＳ Ｐゴシック"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9pPr>
          </a:lstStyle>
          <a:p>
            <a:pPr marL="109538" algn="l">
              <a:defRPr/>
            </a:pPr>
            <a:r>
              <a:rPr lang="en-US" i="0" dirty="0">
                <a:solidFill>
                  <a:schemeClr val="bg1"/>
                </a:solidFill>
                <a:effectLst>
                  <a:outerShdw blurRad="38100" dist="38100" dir="2700000" algn="tl">
                    <a:srgbClr val="000000"/>
                  </a:outerShdw>
                </a:effectLst>
                <a:latin typeface="Arial" charset="0"/>
                <a:cs typeface="+mj-cs"/>
              </a:rPr>
              <a:t>Practice Problem – Write off &amp; Recovery</a:t>
            </a:r>
          </a:p>
        </p:txBody>
      </p:sp>
      <p:sp>
        <p:nvSpPr>
          <p:cNvPr id="5" name="Rectangle 13"/>
          <p:cNvSpPr>
            <a:spLocks noChangeArrowheads="1"/>
          </p:cNvSpPr>
          <p:nvPr/>
        </p:nvSpPr>
        <p:spPr bwMode="auto">
          <a:xfrm>
            <a:off x="8077200" y="3810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sp>
        <p:nvSpPr>
          <p:cNvPr id="3" name="TextBox 2"/>
          <p:cNvSpPr txBox="1"/>
          <p:nvPr/>
        </p:nvSpPr>
        <p:spPr>
          <a:xfrm>
            <a:off x="1676400" y="1143000"/>
            <a:ext cx="5562600" cy="461665"/>
          </a:xfrm>
          <a:prstGeom prst="rect">
            <a:avLst/>
          </a:prstGeom>
          <a:noFill/>
        </p:spPr>
        <p:txBody>
          <a:bodyPr wrap="square" rtlCol="0">
            <a:spAutoFit/>
          </a:bodyPr>
          <a:lstStyle/>
          <a:p>
            <a:r>
              <a:rPr lang="en-US" dirty="0">
                <a:latin typeface="+mn-lt"/>
              </a:rPr>
              <a:t>E8-6, parts 2 &amp; 3, </a:t>
            </a:r>
            <a:r>
              <a:rPr lang="en-US" dirty="0" err="1">
                <a:latin typeface="+mn-lt"/>
              </a:rPr>
              <a:t>pg</a:t>
            </a:r>
            <a:r>
              <a:rPr lang="en-US" dirty="0">
                <a:latin typeface="+mn-lt"/>
              </a:rPr>
              <a:t> 430</a:t>
            </a:r>
          </a:p>
        </p:txBody>
      </p:sp>
      <p:sp>
        <p:nvSpPr>
          <p:cNvPr id="7" name="TextBox 6"/>
          <p:cNvSpPr txBox="1"/>
          <p:nvPr/>
        </p:nvSpPr>
        <p:spPr>
          <a:xfrm>
            <a:off x="381000" y="1828800"/>
            <a:ext cx="8382000" cy="3416320"/>
          </a:xfrm>
          <a:prstGeom prst="rect">
            <a:avLst/>
          </a:prstGeom>
          <a:noFill/>
        </p:spPr>
        <p:txBody>
          <a:bodyPr wrap="square" rtlCol="0">
            <a:spAutoFit/>
          </a:bodyPr>
          <a:lstStyle/>
          <a:p>
            <a:pPr marL="457200" indent="-457200" algn="l">
              <a:buFont typeface="+mj-ea"/>
              <a:buAutoNum type="circleNumDbPlain"/>
            </a:pPr>
            <a:r>
              <a:rPr lang="en-US" dirty="0">
                <a:latin typeface="+mn-lt"/>
              </a:rPr>
              <a:t>Continue using the T-accounts you previously set up.</a:t>
            </a:r>
          </a:p>
          <a:p>
            <a:pPr marL="457200" indent="-457200" algn="l">
              <a:buFont typeface="+mj-ea"/>
              <a:buAutoNum type="circleNumDbPlain"/>
            </a:pPr>
            <a:r>
              <a:rPr lang="en-US" dirty="0">
                <a:latin typeface="+mn-lt"/>
              </a:rPr>
              <a:t>Write-off the $1,000 that has been confirmed to be uncollectible.</a:t>
            </a:r>
          </a:p>
          <a:p>
            <a:pPr marL="457200" indent="-457200" algn="l">
              <a:buFont typeface="+mj-ea"/>
              <a:buAutoNum type="circleNumDbPlain"/>
            </a:pPr>
            <a:r>
              <a:rPr lang="en-US" dirty="0">
                <a:latin typeface="+mn-lt"/>
              </a:rPr>
              <a:t>Lo and behold, the $1,000 that was determined uncollectible will now be paid.</a:t>
            </a:r>
          </a:p>
          <a:p>
            <a:pPr marL="914400" lvl="1" indent="-457200" algn="l">
              <a:buFont typeface="+mj-lt"/>
              <a:buAutoNum type="alphaLcParenR"/>
            </a:pPr>
            <a:r>
              <a:rPr lang="en-US" dirty="0">
                <a:latin typeface="+mn-lt"/>
              </a:rPr>
              <a:t>Bring the account back onto the books (clue: undo what you did in Step 2.</a:t>
            </a:r>
          </a:p>
          <a:p>
            <a:pPr marL="914400" lvl="1" indent="-457200" algn="l">
              <a:buFont typeface="+mj-lt"/>
              <a:buAutoNum type="alphaLcParenR"/>
            </a:pPr>
            <a:r>
              <a:rPr lang="en-US" dirty="0">
                <a:latin typeface="+mn-lt"/>
              </a:rPr>
              <a:t>Record the receipt of cash and reduction in accounts receivable for the $1,000.</a:t>
            </a:r>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9"/>
          <p:cNvSpPr>
            <a:spLocks noChangeArrowheads="1"/>
          </p:cNvSpPr>
          <p:nvPr/>
        </p:nvSpPr>
        <p:spPr bwMode="auto">
          <a:xfrm>
            <a:off x="6248400" y="1341438"/>
            <a:ext cx="2514600"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pPr algn="l"/>
            <a:r>
              <a:rPr lang="en-US" sz="1200" b="1">
                <a:latin typeface="Arial" charset="0"/>
              </a:rPr>
              <a:t>Illustration 8-16 </a:t>
            </a:r>
          </a:p>
          <a:p>
            <a:pPr algn="l"/>
            <a:r>
              <a:rPr lang="en-US" sz="1200">
                <a:latin typeface="Arial" charset="0"/>
              </a:rPr>
              <a:t>Excerpt from Sketchers’ note on concentration of credit risk</a:t>
            </a:r>
          </a:p>
        </p:txBody>
      </p:sp>
      <p:sp>
        <p:nvSpPr>
          <p:cNvPr id="846858" name="Rectangle 10"/>
          <p:cNvSpPr>
            <a:spLocks noGrp="1" noChangeArrowheads="1"/>
          </p:cNvSpPr>
          <p:nvPr>
            <p:ph type="title"/>
          </p:nvPr>
        </p:nvSpPr>
        <p:spPr bwMode="auto">
          <a:xfrm>
            <a:off x="457200" y="457200"/>
            <a:ext cx="82296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i="0">
                <a:solidFill>
                  <a:schemeClr val="bg1"/>
                </a:solidFill>
                <a:effectLst>
                  <a:outerShdw blurRad="38100" dist="38100" dir="2700000" algn="tl">
                    <a:srgbClr val="000000"/>
                  </a:outerShdw>
                </a:effectLst>
                <a:latin typeface="Arial" charset="0"/>
                <a:cs typeface="+mj-cs"/>
              </a:rPr>
              <a:t>Managing Receivables</a:t>
            </a:r>
          </a:p>
        </p:txBody>
      </p:sp>
      <p:sp>
        <p:nvSpPr>
          <p:cNvPr id="846859" name="Rectangle 11"/>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pic>
        <p:nvPicPr>
          <p:cNvPr id="9830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12950"/>
            <a:ext cx="8153400" cy="354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
        <p:nvSpPr>
          <p:cNvPr id="98309" name="Text Box 13"/>
          <p:cNvSpPr txBox="1">
            <a:spLocks noChangeArrowheads="1"/>
          </p:cNvSpPr>
          <p:nvPr/>
        </p:nvSpPr>
        <p:spPr bwMode="auto">
          <a:xfrm>
            <a:off x="1143000" y="6369050"/>
            <a:ext cx="7848600" cy="336550"/>
          </a:xfrm>
          <a:prstGeom prst="rect">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marL="457200" indent="-45720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spcBef>
                <a:spcPct val="50000"/>
              </a:spcBef>
            </a:pPr>
            <a:r>
              <a:rPr lang="en-US" sz="1600" b="1" i="1">
                <a:solidFill>
                  <a:schemeClr val="bg2"/>
                </a:solidFill>
                <a:latin typeface="Arial" charset="0"/>
              </a:rPr>
              <a:t>LO 7  Describe the principles of sound accounts receivable management.</a:t>
            </a:r>
          </a:p>
        </p:txBody>
      </p:sp>
    </p:spTree>
    <p:extLst>
      <p:ext uri="{BB962C8B-B14F-4D97-AF65-F5344CB8AC3E}">
        <p14:creationId xmlns:p14="http://schemas.microsoft.com/office/powerpoint/2010/main" val="3932292999"/>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2"/>
          <p:cNvSpPr txBox="1">
            <a:spLocks noChangeArrowheads="1"/>
          </p:cNvSpPr>
          <p:nvPr/>
        </p:nvSpPr>
        <p:spPr bwMode="auto">
          <a:xfrm>
            <a:off x="990600" y="6369050"/>
            <a:ext cx="8001000" cy="336550"/>
          </a:xfrm>
          <a:prstGeom prst="rect">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marL="457200" indent="-45720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spcBef>
                <a:spcPct val="50000"/>
              </a:spcBef>
            </a:pPr>
            <a:r>
              <a:rPr lang="en-US" sz="1600" b="1" i="1">
                <a:solidFill>
                  <a:schemeClr val="bg2"/>
                </a:solidFill>
                <a:latin typeface="Arial" charset="0"/>
              </a:rPr>
              <a:t>LO 9  Describe methods to accelerate the receipt of cash from receivables.</a:t>
            </a:r>
          </a:p>
        </p:txBody>
      </p:sp>
      <p:sp>
        <p:nvSpPr>
          <p:cNvPr id="861187" name="Rectangle 3"/>
          <p:cNvSpPr>
            <a:spLocks noGrp="1" noChangeArrowheads="1"/>
          </p:cNvSpPr>
          <p:nvPr>
            <p:ph type="title"/>
          </p:nvPr>
        </p:nvSpPr>
        <p:spPr bwMode="auto">
          <a:xfrm>
            <a:off x="533400" y="304800"/>
            <a:ext cx="82296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i="0" dirty="0">
                <a:solidFill>
                  <a:schemeClr val="bg1"/>
                </a:solidFill>
                <a:effectLst>
                  <a:outerShdw blurRad="38100" dist="38100" dir="2700000" algn="tl">
                    <a:srgbClr val="000000"/>
                  </a:outerShdw>
                </a:effectLst>
                <a:latin typeface="Arial" charset="0"/>
                <a:cs typeface="+mj-cs"/>
              </a:rPr>
              <a:t>Managing Receivables</a:t>
            </a:r>
            <a:br>
              <a:rPr lang="en-US" i="0" dirty="0">
                <a:solidFill>
                  <a:schemeClr val="bg1"/>
                </a:solidFill>
                <a:effectLst>
                  <a:outerShdw blurRad="38100" dist="38100" dir="2700000" algn="tl">
                    <a:srgbClr val="000000"/>
                  </a:outerShdw>
                </a:effectLst>
                <a:latin typeface="Arial" charset="0"/>
                <a:cs typeface="+mj-cs"/>
              </a:rPr>
            </a:br>
            <a:endParaRPr lang="en-US" i="0" dirty="0">
              <a:solidFill>
                <a:schemeClr val="bg1"/>
              </a:solidFill>
              <a:effectLst>
                <a:outerShdw blurRad="38100" dist="38100" dir="2700000" algn="tl">
                  <a:srgbClr val="000000"/>
                </a:outerShdw>
              </a:effectLst>
              <a:latin typeface="Arial" charset="0"/>
              <a:cs typeface="+mj-cs"/>
            </a:endParaRPr>
          </a:p>
        </p:txBody>
      </p:sp>
      <p:sp>
        <p:nvSpPr>
          <p:cNvPr id="861191" name="Rectangle 7"/>
          <p:cNvSpPr>
            <a:spLocks noChangeArrowheads="1"/>
          </p:cNvSpPr>
          <p:nvPr/>
        </p:nvSpPr>
        <p:spPr bwMode="auto">
          <a:xfrm>
            <a:off x="8001000" y="3048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pic>
        <p:nvPicPr>
          <p:cNvPr id="901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8229600" cy="4427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
        <p:nvSpPr>
          <p:cNvPr id="90117" name="Rectangle 1"/>
          <p:cNvSpPr>
            <a:spLocks noChangeArrowheads="1"/>
          </p:cNvSpPr>
          <p:nvPr/>
        </p:nvSpPr>
        <p:spPr bwMode="auto">
          <a:xfrm>
            <a:off x="457200" y="990600"/>
            <a:ext cx="7696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lnSpc>
                <a:spcPct val="120000"/>
              </a:lnSpc>
              <a:spcBef>
                <a:spcPct val="70000"/>
              </a:spcBef>
            </a:pPr>
            <a:r>
              <a:rPr lang="en-US">
                <a:latin typeface="Arial" charset="0"/>
              </a:rPr>
              <a:t>Managing accounts receivable involves </a:t>
            </a:r>
            <a:r>
              <a:rPr lang="en-US" b="1">
                <a:latin typeface="Arial" charset="0"/>
              </a:rPr>
              <a:t>five steps</a:t>
            </a:r>
            <a:r>
              <a:rPr lang="en-US">
                <a:latin typeface="Arial" charset="0"/>
              </a:rPr>
              <a:t>:</a:t>
            </a:r>
          </a:p>
        </p:txBody>
      </p:sp>
      <p:sp>
        <p:nvSpPr>
          <p:cNvPr id="90118" name="Rectangle 6"/>
          <p:cNvSpPr>
            <a:spLocks noChangeArrowheads="1"/>
          </p:cNvSpPr>
          <p:nvPr/>
        </p:nvSpPr>
        <p:spPr bwMode="auto">
          <a:xfrm>
            <a:off x="304800" y="5334000"/>
            <a:ext cx="16589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p>
            <a:pPr algn="l"/>
            <a:r>
              <a:rPr lang="en-US" sz="1200" b="1">
                <a:latin typeface="Arial" charset="0"/>
              </a:rPr>
              <a:t>Illustration 8-19</a:t>
            </a:r>
          </a:p>
          <a:p>
            <a:pPr algn="l"/>
            <a:r>
              <a:rPr lang="en-US" sz="1200">
                <a:latin typeface="Arial" charset="0"/>
              </a:rPr>
              <a:t>Managing receivables</a:t>
            </a:r>
          </a:p>
        </p:txBody>
      </p:sp>
    </p:spTree>
    <p:extLst>
      <p:ext uri="{BB962C8B-B14F-4D97-AF65-F5344CB8AC3E}">
        <p14:creationId xmlns:p14="http://schemas.microsoft.com/office/powerpoint/2010/main" val="2281655357"/>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ChangeArrowheads="1"/>
          </p:cNvSpPr>
          <p:nvPr>
            <p:ph type="title"/>
          </p:nvPr>
        </p:nvSpPr>
        <p:spPr bwMode="auto">
          <a:xfrm>
            <a:off x="457200" y="457200"/>
            <a:ext cx="82296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i="0" dirty="0">
                <a:solidFill>
                  <a:schemeClr val="bg1"/>
                </a:solidFill>
                <a:effectLst>
                  <a:outerShdw blurRad="38100" dist="38100" dir="2700000" algn="tl">
                    <a:srgbClr val="000000"/>
                  </a:outerShdw>
                </a:effectLst>
                <a:latin typeface="Arial" charset="0"/>
                <a:cs typeface="+mj-cs"/>
              </a:rPr>
              <a:t>Step 1 - Managing Receivables</a:t>
            </a:r>
          </a:p>
        </p:txBody>
      </p:sp>
      <p:sp>
        <p:nvSpPr>
          <p:cNvPr id="92162" name="Text Box 3"/>
          <p:cNvSpPr txBox="1">
            <a:spLocks noChangeArrowheads="1"/>
          </p:cNvSpPr>
          <p:nvPr/>
        </p:nvSpPr>
        <p:spPr bwMode="auto">
          <a:xfrm>
            <a:off x="1143000" y="6369050"/>
            <a:ext cx="7848600" cy="336550"/>
          </a:xfrm>
          <a:prstGeom prst="rect">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marL="457200" indent="-45720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spcBef>
                <a:spcPct val="50000"/>
              </a:spcBef>
            </a:pPr>
            <a:r>
              <a:rPr lang="en-US" sz="1600" b="1" i="1">
                <a:solidFill>
                  <a:schemeClr val="bg2"/>
                </a:solidFill>
                <a:latin typeface="Arial" charset="0"/>
              </a:rPr>
              <a:t>LO 7  Describe the principles of sound accounts receivable management.</a:t>
            </a:r>
          </a:p>
        </p:txBody>
      </p:sp>
      <p:sp>
        <p:nvSpPr>
          <p:cNvPr id="92163" name="Rectangle 4"/>
          <p:cNvSpPr>
            <a:spLocks noChangeArrowheads="1"/>
          </p:cNvSpPr>
          <p:nvPr/>
        </p:nvSpPr>
        <p:spPr bwMode="auto">
          <a:xfrm>
            <a:off x="914400" y="1995488"/>
            <a:ext cx="7848600" cy="3452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pPr marL="457200" indent="-457200" algn="l">
              <a:lnSpc>
                <a:spcPct val="120000"/>
              </a:lnSpc>
              <a:spcBef>
                <a:spcPct val="70000"/>
              </a:spcBef>
              <a:buClr>
                <a:srgbClr val="800000"/>
              </a:buClr>
              <a:buSzPct val="80000"/>
              <a:buFont typeface="Wingdings" charset="0"/>
              <a:buChar char="u"/>
            </a:pPr>
            <a:r>
              <a:rPr lang="en-US" sz="2100">
                <a:latin typeface="Arial" charset="0"/>
              </a:rPr>
              <a:t>If the </a:t>
            </a:r>
            <a:r>
              <a:rPr lang="en-US" sz="2100" b="1">
                <a:latin typeface="Arial" charset="0"/>
              </a:rPr>
              <a:t>credit policy is too tight</a:t>
            </a:r>
            <a:r>
              <a:rPr lang="en-US" sz="2100">
                <a:latin typeface="Arial" charset="0"/>
              </a:rPr>
              <a:t>, you will lose sales. </a:t>
            </a:r>
          </a:p>
          <a:p>
            <a:pPr marL="457200" indent="-457200" algn="l">
              <a:lnSpc>
                <a:spcPct val="120000"/>
              </a:lnSpc>
              <a:spcBef>
                <a:spcPct val="70000"/>
              </a:spcBef>
              <a:buClr>
                <a:srgbClr val="800000"/>
              </a:buClr>
              <a:buSzPct val="80000"/>
              <a:buFont typeface="Wingdings" charset="0"/>
              <a:buChar char="u"/>
            </a:pPr>
            <a:r>
              <a:rPr lang="en-US" sz="2100">
                <a:latin typeface="Arial" charset="0"/>
              </a:rPr>
              <a:t>If the </a:t>
            </a:r>
            <a:r>
              <a:rPr lang="en-US" sz="2100" b="1">
                <a:latin typeface="Arial" charset="0"/>
              </a:rPr>
              <a:t>credit policy is too loose</a:t>
            </a:r>
            <a:r>
              <a:rPr lang="en-US" sz="2100">
                <a:latin typeface="Arial" charset="0"/>
              </a:rPr>
              <a:t>, you may sell to customer who will pay either very late or not at all. </a:t>
            </a:r>
          </a:p>
          <a:p>
            <a:pPr marL="457200" indent="-457200" algn="l">
              <a:lnSpc>
                <a:spcPct val="120000"/>
              </a:lnSpc>
              <a:spcBef>
                <a:spcPct val="70000"/>
              </a:spcBef>
              <a:buClr>
                <a:srgbClr val="800000"/>
              </a:buClr>
              <a:buSzPct val="80000"/>
              <a:buFont typeface="Wingdings" charset="0"/>
              <a:buChar char="u"/>
            </a:pPr>
            <a:r>
              <a:rPr lang="en-US" sz="2100">
                <a:latin typeface="Arial" charset="0"/>
              </a:rPr>
              <a:t>It is important to </a:t>
            </a:r>
            <a:r>
              <a:rPr lang="en-US" sz="2100" b="1">
                <a:latin typeface="Arial" charset="0"/>
              </a:rPr>
              <a:t>check references</a:t>
            </a:r>
            <a:r>
              <a:rPr lang="en-US" sz="2100">
                <a:latin typeface="Arial" charset="0"/>
              </a:rPr>
              <a:t> on potential new customers as well as periodically to check the financial health of continuing customers.</a:t>
            </a:r>
          </a:p>
          <a:p>
            <a:pPr marL="1028700" lvl="1" indent="-457200">
              <a:lnSpc>
                <a:spcPct val="120000"/>
              </a:lnSpc>
              <a:spcBef>
                <a:spcPct val="70000"/>
              </a:spcBef>
            </a:pPr>
            <a:endParaRPr lang="en-US" sz="2100">
              <a:latin typeface="Arial" charset="0"/>
            </a:endParaRPr>
          </a:p>
        </p:txBody>
      </p:sp>
      <p:sp>
        <p:nvSpPr>
          <p:cNvPr id="92164" name="Text Box 5"/>
          <p:cNvSpPr txBox="1">
            <a:spLocks noChangeArrowheads="1"/>
          </p:cNvSpPr>
          <p:nvPr/>
        </p:nvSpPr>
        <p:spPr bwMode="auto">
          <a:xfrm>
            <a:off x="685800" y="1371600"/>
            <a:ext cx="7620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buSzPct val="80000"/>
            </a:pPr>
            <a:r>
              <a:rPr lang="en-US" sz="2800" b="1">
                <a:solidFill>
                  <a:srgbClr val="003B76"/>
                </a:solidFill>
                <a:latin typeface="Arial" charset="0"/>
              </a:rPr>
              <a:t>Extending Credit</a:t>
            </a:r>
          </a:p>
        </p:txBody>
      </p:sp>
      <p:sp>
        <p:nvSpPr>
          <p:cNvPr id="892934" name="Rectangle 6"/>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spTree>
    <p:extLst>
      <p:ext uri="{BB962C8B-B14F-4D97-AF65-F5344CB8AC3E}">
        <p14:creationId xmlns:p14="http://schemas.microsoft.com/office/powerpoint/2010/main" val="2878092697"/>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bwMode="auto">
          <a:xfrm>
            <a:off x="457200" y="457200"/>
            <a:ext cx="82296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i="0" dirty="0">
                <a:solidFill>
                  <a:schemeClr val="bg1"/>
                </a:solidFill>
                <a:effectLst>
                  <a:outerShdw blurRad="38100" dist="38100" dir="2700000" algn="tl">
                    <a:srgbClr val="000000"/>
                  </a:outerShdw>
                </a:effectLst>
                <a:latin typeface="Arial" charset="0"/>
                <a:cs typeface="+mj-cs"/>
              </a:rPr>
              <a:t>Step 2 - Managing Receivables</a:t>
            </a:r>
          </a:p>
        </p:txBody>
      </p:sp>
      <p:sp>
        <p:nvSpPr>
          <p:cNvPr id="94210" name="Text Box 3"/>
          <p:cNvSpPr txBox="1">
            <a:spLocks noChangeArrowheads="1"/>
          </p:cNvSpPr>
          <p:nvPr/>
        </p:nvSpPr>
        <p:spPr bwMode="auto">
          <a:xfrm>
            <a:off x="1143000" y="6369050"/>
            <a:ext cx="7848600" cy="336550"/>
          </a:xfrm>
          <a:prstGeom prst="rect">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marL="457200" indent="-45720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spcBef>
                <a:spcPct val="50000"/>
              </a:spcBef>
            </a:pPr>
            <a:r>
              <a:rPr lang="en-US" sz="1600" b="1" i="1">
                <a:solidFill>
                  <a:schemeClr val="bg2"/>
                </a:solidFill>
                <a:latin typeface="Arial" charset="0"/>
              </a:rPr>
              <a:t>LO 7  Describe the principles of sound accounts receivable management.</a:t>
            </a:r>
          </a:p>
        </p:txBody>
      </p:sp>
      <p:sp>
        <p:nvSpPr>
          <p:cNvPr id="94211" name="Rectangle 4"/>
          <p:cNvSpPr>
            <a:spLocks noChangeArrowheads="1"/>
          </p:cNvSpPr>
          <p:nvPr/>
        </p:nvSpPr>
        <p:spPr bwMode="auto">
          <a:xfrm>
            <a:off x="914400" y="1995488"/>
            <a:ext cx="7620000" cy="185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pPr marL="457200" indent="-457200" algn="l">
              <a:lnSpc>
                <a:spcPct val="120000"/>
              </a:lnSpc>
              <a:spcBef>
                <a:spcPct val="70000"/>
              </a:spcBef>
              <a:buClr>
                <a:srgbClr val="800000"/>
              </a:buClr>
              <a:buSzPct val="80000"/>
              <a:buFont typeface="Wingdings" charset="0"/>
              <a:buChar char="u"/>
            </a:pPr>
            <a:r>
              <a:rPr lang="en-US" sz="2100">
                <a:latin typeface="Arial" charset="0"/>
              </a:rPr>
              <a:t>Companies should determine a required payment period and communicate that policy to their customers. </a:t>
            </a:r>
          </a:p>
          <a:p>
            <a:pPr marL="457200" indent="-457200" algn="l">
              <a:lnSpc>
                <a:spcPct val="120000"/>
              </a:lnSpc>
              <a:spcBef>
                <a:spcPct val="70000"/>
              </a:spcBef>
              <a:buClr>
                <a:srgbClr val="800000"/>
              </a:buClr>
              <a:buSzPct val="80000"/>
              <a:buFont typeface="Wingdings" charset="0"/>
              <a:buChar char="u"/>
            </a:pPr>
            <a:r>
              <a:rPr lang="en-US" sz="2100">
                <a:latin typeface="Arial" charset="0"/>
              </a:rPr>
              <a:t>The payment period should be consistent with that of competitors.</a:t>
            </a:r>
          </a:p>
        </p:txBody>
      </p:sp>
      <p:sp>
        <p:nvSpPr>
          <p:cNvPr id="94212" name="Text Box 5"/>
          <p:cNvSpPr txBox="1">
            <a:spLocks noChangeArrowheads="1"/>
          </p:cNvSpPr>
          <p:nvPr/>
        </p:nvSpPr>
        <p:spPr bwMode="auto">
          <a:xfrm>
            <a:off x="685800" y="1371600"/>
            <a:ext cx="7620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buSzPct val="80000"/>
            </a:pPr>
            <a:r>
              <a:rPr lang="en-US" sz="2800" b="1">
                <a:solidFill>
                  <a:srgbClr val="003B76"/>
                </a:solidFill>
                <a:latin typeface="Arial" charset="0"/>
              </a:rPr>
              <a:t>Establishing a Payment Period</a:t>
            </a:r>
          </a:p>
        </p:txBody>
      </p:sp>
      <p:sp>
        <p:nvSpPr>
          <p:cNvPr id="894982" name="Rectangle 6"/>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spTree>
    <p:extLst>
      <p:ext uri="{BB962C8B-B14F-4D97-AF65-F5344CB8AC3E}">
        <p14:creationId xmlns:p14="http://schemas.microsoft.com/office/powerpoint/2010/main" val="275874427"/>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bwMode="auto">
          <a:xfrm>
            <a:off x="457200" y="457200"/>
            <a:ext cx="82296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i="0" dirty="0">
                <a:solidFill>
                  <a:schemeClr val="bg1"/>
                </a:solidFill>
                <a:effectLst>
                  <a:outerShdw blurRad="38100" dist="38100" dir="2700000" algn="tl">
                    <a:srgbClr val="000000"/>
                  </a:outerShdw>
                </a:effectLst>
                <a:latin typeface="Arial" charset="0"/>
                <a:cs typeface="+mj-cs"/>
              </a:rPr>
              <a:t>Managing Receivables – Step 3</a:t>
            </a:r>
          </a:p>
        </p:txBody>
      </p:sp>
      <p:sp>
        <p:nvSpPr>
          <p:cNvPr id="58370" name="Text Box 3"/>
          <p:cNvSpPr txBox="1">
            <a:spLocks noChangeArrowheads="1"/>
          </p:cNvSpPr>
          <p:nvPr/>
        </p:nvSpPr>
        <p:spPr bwMode="auto">
          <a:xfrm>
            <a:off x="1143000" y="6369050"/>
            <a:ext cx="7848600" cy="336550"/>
          </a:xfrm>
          <a:prstGeom prst="rect">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marL="457200" indent="-45720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spcBef>
                <a:spcPct val="50000"/>
              </a:spcBef>
            </a:pPr>
            <a:r>
              <a:rPr lang="en-US" sz="1600" b="1" i="1">
                <a:solidFill>
                  <a:schemeClr val="bg2"/>
                </a:solidFill>
                <a:latin typeface="Arial" charset="0"/>
              </a:rPr>
              <a:t>LO 7  Describe the principles of sound accounts receivable management.</a:t>
            </a:r>
          </a:p>
        </p:txBody>
      </p:sp>
      <p:sp>
        <p:nvSpPr>
          <p:cNvPr id="58371" name="Rectangle 4"/>
          <p:cNvSpPr>
            <a:spLocks noChangeArrowheads="1"/>
          </p:cNvSpPr>
          <p:nvPr/>
        </p:nvSpPr>
        <p:spPr bwMode="auto">
          <a:xfrm>
            <a:off x="914400" y="1995488"/>
            <a:ext cx="7620000" cy="361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pPr marL="457200" indent="-457200" algn="l">
              <a:lnSpc>
                <a:spcPct val="120000"/>
              </a:lnSpc>
              <a:spcBef>
                <a:spcPct val="70000"/>
              </a:spcBef>
              <a:buClr>
                <a:srgbClr val="800000"/>
              </a:buClr>
              <a:buSzPct val="80000"/>
              <a:buFont typeface="Wingdings" charset="0"/>
              <a:buChar char="u"/>
            </a:pPr>
            <a:r>
              <a:rPr lang="en-US" sz="2100">
                <a:latin typeface="Arial" charset="0"/>
              </a:rPr>
              <a:t>Companies should prepare an accounts receivable aging schedule at least monthly.</a:t>
            </a:r>
          </a:p>
          <a:p>
            <a:pPr marL="1028700" lvl="1" indent="-457200" algn="l">
              <a:lnSpc>
                <a:spcPct val="120000"/>
              </a:lnSpc>
              <a:spcBef>
                <a:spcPct val="50000"/>
              </a:spcBef>
              <a:buClr>
                <a:srgbClr val="800000"/>
              </a:buClr>
              <a:buSzPct val="80000"/>
              <a:buFont typeface="Arial" charset="0"/>
              <a:buChar char="►"/>
            </a:pPr>
            <a:r>
              <a:rPr lang="en-US" sz="2000">
                <a:latin typeface="Arial" charset="0"/>
              </a:rPr>
              <a:t>Helps managers estimate the timing of future cash inflows.</a:t>
            </a:r>
          </a:p>
          <a:p>
            <a:pPr marL="1028700" lvl="1" indent="-457200" algn="l">
              <a:lnSpc>
                <a:spcPct val="120000"/>
              </a:lnSpc>
              <a:spcBef>
                <a:spcPct val="50000"/>
              </a:spcBef>
              <a:buClr>
                <a:srgbClr val="800000"/>
              </a:buClr>
              <a:buSzPct val="80000"/>
              <a:buFont typeface="Arial" charset="0"/>
              <a:buChar char="►"/>
            </a:pPr>
            <a:r>
              <a:rPr lang="en-US" sz="2000">
                <a:latin typeface="Arial" charset="0"/>
              </a:rPr>
              <a:t>Provides information about the collection experience of the company and identifies problem accounts.</a:t>
            </a:r>
          </a:p>
          <a:p>
            <a:pPr marL="457200" indent="-457200" algn="l">
              <a:lnSpc>
                <a:spcPct val="120000"/>
              </a:lnSpc>
              <a:spcBef>
                <a:spcPct val="70000"/>
              </a:spcBef>
              <a:buClr>
                <a:srgbClr val="800000"/>
              </a:buClr>
              <a:buSzPct val="80000"/>
              <a:buFont typeface="Wingdings" charset="0"/>
              <a:buChar char="u"/>
            </a:pPr>
            <a:r>
              <a:rPr lang="en-US" sz="2100">
                <a:latin typeface="Arial" charset="0"/>
              </a:rPr>
              <a:t>Significant concentrations of credit risk must be discussed in the notes to its financial statements.</a:t>
            </a:r>
          </a:p>
        </p:txBody>
      </p:sp>
      <p:sp>
        <p:nvSpPr>
          <p:cNvPr id="58372" name="Text Box 5"/>
          <p:cNvSpPr txBox="1">
            <a:spLocks noChangeArrowheads="1"/>
          </p:cNvSpPr>
          <p:nvPr/>
        </p:nvSpPr>
        <p:spPr bwMode="auto">
          <a:xfrm>
            <a:off x="685800" y="1371600"/>
            <a:ext cx="7620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buSzPct val="80000"/>
            </a:pPr>
            <a:r>
              <a:rPr lang="en-US" sz="2800" b="1">
                <a:solidFill>
                  <a:srgbClr val="003B76"/>
                </a:solidFill>
                <a:latin typeface="Arial" charset="0"/>
              </a:rPr>
              <a:t>Monitoring Collections</a:t>
            </a:r>
          </a:p>
        </p:txBody>
      </p:sp>
      <p:sp>
        <p:nvSpPr>
          <p:cNvPr id="897030" name="Rectangle 6"/>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Box 3"/>
          <p:cNvSpPr txBox="1">
            <a:spLocks noChangeArrowheads="1"/>
          </p:cNvSpPr>
          <p:nvPr/>
        </p:nvSpPr>
        <p:spPr bwMode="auto">
          <a:xfrm>
            <a:off x="838200" y="1981200"/>
            <a:ext cx="7620000" cy="192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628650" indent="-4000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lnSpc>
                <a:spcPct val="115000"/>
              </a:lnSpc>
              <a:spcBef>
                <a:spcPct val="30000"/>
              </a:spcBef>
              <a:spcAft>
                <a:spcPct val="20000"/>
              </a:spcAft>
              <a:buSzPct val="80000"/>
            </a:pPr>
            <a:r>
              <a:rPr lang="en-US" sz="2300" b="1">
                <a:latin typeface="Arial" charset="0"/>
              </a:rPr>
              <a:t>Accounts Receivable Turnover</a:t>
            </a:r>
            <a:r>
              <a:rPr lang="en-US" sz="2300">
                <a:latin typeface="Arial" charset="0"/>
              </a:rPr>
              <a:t>:</a:t>
            </a:r>
          </a:p>
          <a:p>
            <a:pPr lvl="1" algn="l">
              <a:lnSpc>
                <a:spcPct val="115000"/>
              </a:lnSpc>
              <a:spcBef>
                <a:spcPct val="30000"/>
              </a:spcBef>
              <a:spcAft>
                <a:spcPct val="20000"/>
              </a:spcAft>
              <a:buClr>
                <a:srgbClr val="800000"/>
              </a:buClr>
              <a:buSzPct val="80000"/>
              <a:buFont typeface="Wingdings" charset="0"/>
              <a:buChar char="u"/>
            </a:pPr>
            <a:r>
              <a:rPr lang="en-US" sz="2100">
                <a:latin typeface="Arial" charset="0"/>
              </a:rPr>
              <a:t>Assess the liquidity of the receivables.</a:t>
            </a:r>
          </a:p>
          <a:p>
            <a:pPr lvl="1" algn="l">
              <a:lnSpc>
                <a:spcPct val="115000"/>
              </a:lnSpc>
              <a:spcBef>
                <a:spcPct val="30000"/>
              </a:spcBef>
              <a:spcAft>
                <a:spcPct val="20000"/>
              </a:spcAft>
              <a:buClr>
                <a:srgbClr val="800000"/>
              </a:buClr>
              <a:buSzPct val="80000"/>
              <a:buFont typeface="Wingdings" charset="0"/>
              <a:buChar char="u"/>
            </a:pPr>
            <a:r>
              <a:rPr lang="en-US" sz="2100">
                <a:latin typeface="Arial" charset="0"/>
              </a:rPr>
              <a:t>Measure the number of times, on average, a company collects receivables during the period.</a:t>
            </a:r>
          </a:p>
        </p:txBody>
      </p:sp>
      <p:sp>
        <p:nvSpPr>
          <p:cNvPr id="100354" name="Text Box 7"/>
          <p:cNvSpPr txBox="1">
            <a:spLocks noChangeArrowheads="1"/>
          </p:cNvSpPr>
          <p:nvPr/>
        </p:nvSpPr>
        <p:spPr bwMode="auto">
          <a:xfrm>
            <a:off x="838200" y="4016375"/>
            <a:ext cx="7620000" cy="192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628650" indent="-39370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lnSpc>
                <a:spcPct val="115000"/>
              </a:lnSpc>
              <a:spcBef>
                <a:spcPct val="30000"/>
              </a:spcBef>
              <a:spcAft>
                <a:spcPct val="20000"/>
              </a:spcAft>
              <a:buSzPct val="80000"/>
            </a:pPr>
            <a:r>
              <a:rPr lang="en-US" sz="2300" b="1">
                <a:latin typeface="Arial" charset="0"/>
              </a:rPr>
              <a:t>Average collection period</a:t>
            </a:r>
            <a:r>
              <a:rPr lang="en-US" sz="2300">
                <a:latin typeface="Arial" charset="0"/>
              </a:rPr>
              <a:t>:</a:t>
            </a:r>
          </a:p>
          <a:p>
            <a:pPr lvl="1" algn="l">
              <a:lnSpc>
                <a:spcPct val="115000"/>
              </a:lnSpc>
              <a:spcBef>
                <a:spcPct val="30000"/>
              </a:spcBef>
              <a:spcAft>
                <a:spcPct val="20000"/>
              </a:spcAft>
              <a:buClr>
                <a:srgbClr val="800000"/>
              </a:buClr>
              <a:buSzPct val="80000"/>
              <a:buFont typeface="Wingdings" charset="0"/>
              <a:buChar char="u"/>
            </a:pPr>
            <a:r>
              <a:rPr lang="en-US" sz="2100">
                <a:latin typeface="Arial" charset="0"/>
              </a:rPr>
              <a:t>Used to assess effectiveness of credit and collection policies. </a:t>
            </a:r>
          </a:p>
          <a:p>
            <a:pPr lvl="1" algn="l">
              <a:lnSpc>
                <a:spcPct val="115000"/>
              </a:lnSpc>
              <a:spcBef>
                <a:spcPct val="30000"/>
              </a:spcBef>
              <a:spcAft>
                <a:spcPct val="20000"/>
              </a:spcAft>
              <a:buClr>
                <a:srgbClr val="800000"/>
              </a:buClr>
              <a:buSzPct val="80000"/>
              <a:buFont typeface="Wingdings" charset="0"/>
              <a:buChar char="u"/>
            </a:pPr>
            <a:r>
              <a:rPr lang="en-US" sz="2100">
                <a:latin typeface="Arial" charset="0"/>
              </a:rPr>
              <a:t>Collection period should not exceed credit term period.</a:t>
            </a:r>
          </a:p>
        </p:txBody>
      </p:sp>
      <p:sp>
        <p:nvSpPr>
          <p:cNvPr id="100355" name="Text Box 9"/>
          <p:cNvSpPr txBox="1">
            <a:spLocks noChangeArrowheads="1"/>
          </p:cNvSpPr>
          <p:nvPr/>
        </p:nvSpPr>
        <p:spPr bwMode="auto">
          <a:xfrm>
            <a:off x="1143000" y="6369050"/>
            <a:ext cx="7848600" cy="336550"/>
          </a:xfrm>
          <a:prstGeom prst="rect">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marL="457200" indent="-45720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spcBef>
                <a:spcPct val="50000"/>
              </a:spcBef>
            </a:pPr>
            <a:r>
              <a:rPr lang="en-US" sz="1600" b="1" i="1">
                <a:solidFill>
                  <a:schemeClr val="bg2"/>
                </a:solidFill>
                <a:latin typeface="Arial" charset="0"/>
              </a:rPr>
              <a:t>LO 8  Identify ratios to analyze a company’s receivables.</a:t>
            </a:r>
          </a:p>
        </p:txBody>
      </p:sp>
      <p:sp>
        <p:nvSpPr>
          <p:cNvPr id="848906" name="Rectangle 10"/>
          <p:cNvSpPr>
            <a:spLocks noGrp="1" noChangeArrowheads="1"/>
          </p:cNvSpPr>
          <p:nvPr>
            <p:ph type="title"/>
          </p:nvPr>
        </p:nvSpPr>
        <p:spPr bwMode="auto">
          <a:xfrm>
            <a:off x="457200" y="457200"/>
            <a:ext cx="82296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i="0" dirty="0">
                <a:solidFill>
                  <a:schemeClr val="bg1"/>
                </a:solidFill>
                <a:effectLst>
                  <a:outerShdw blurRad="38100" dist="38100" dir="2700000" algn="tl">
                    <a:srgbClr val="000000"/>
                  </a:outerShdw>
                </a:effectLst>
                <a:latin typeface="Arial" charset="0"/>
                <a:cs typeface="+mj-cs"/>
              </a:rPr>
              <a:t>Step 4 - Managing Receivables</a:t>
            </a:r>
          </a:p>
        </p:txBody>
      </p:sp>
      <p:sp>
        <p:nvSpPr>
          <p:cNvPr id="848908" name="Rectangle 12"/>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sp>
        <p:nvSpPr>
          <p:cNvPr id="100358" name="Text Box 13"/>
          <p:cNvSpPr txBox="1">
            <a:spLocks noChangeArrowheads="1"/>
          </p:cNvSpPr>
          <p:nvPr/>
        </p:nvSpPr>
        <p:spPr bwMode="auto">
          <a:xfrm>
            <a:off x="609600" y="1339850"/>
            <a:ext cx="8001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buSzPct val="80000"/>
            </a:pPr>
            <a:r>
              <a:rPr lang="en-US" sz="2800" b="1">
                <a:solidFill>
                  <a:srgbClr val="003B76"/>
                </a:solidFill>
                <a:latin typeface="Arial" charset="0"/>
              </a:rPr>
              <a:t>Evaluating Liquidity of Receivables</a:t>
            </a:r>
          </a:p>
        </p:txBody>
      </p:sp>
    </p:spTree>
    <p:extLst>
      <p:ext uri="{BB962C8B-B14F-4D97-AF65-F5344CB8AC3E}">
        <p14:creationId xmlns:p14="http://schemas.microsoft.com/office/powerpoint/2010/main" val="1841810812"/>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974850"/>
            <a:ext cx="6096000" cy="105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pic>
        <p:nvPicPr>
          <p:cNvPr id="110594"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200400"/>
            <a:ext cx="7315200" cy="300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
        <p:nvSpPr>
          <p:cNvPr id="110595" name="Text Box 2"/>
          <p:cNvSpPr txBox="1">
            <a:spLocks noChangeArrowheads="1"/>
          </p:cNvSpPr>
          <p:nvPr/>
        </p:nvSpPr>
        <p:spPr bwMode="auto">
          <a:xfrm>
            <a:off x="609600" y="1339850"/>
            <a:ext cx="45720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buSzPct val="80000"/>
            </a:pPr>
            <a:r>
              <a:rPr lang="en-US" sz="2800" b="1">
                <a:solidFill>
                  <a:srgbClr val="003B76"/>
                </a:solidFill>
                <a:latin typeface="Arial" charset="0"/>
              </a:rPr>
              <a:t>Evaluating Liquidity of Receivables</a:t>
            </a:r>
          </a:p>
        </p:txBody>
      </p:sp>
      <p:sp>
        <p:nvSpPr>
          <p:cNvPr id="110596" name="Text Box 9"/>
          <p:cNvSpPr txBox="1">
            <a:spLocks noChangeArrowheads="1"/>
          </p:cNvSpPr>
          <p:nvPr/>
        </p:nvSpPr>
        <p:spPr bwMode="auto">
          <a:xfrm>
            <a:off x="1143000" y="6369050"/>
            <a:ext cx="7848600" cy="336550"/>
          </a:xfrm>
          <a:prstGeom prst="rect">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marL="457200" indent="-45720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spcBef>
                <a:spcPct val="50000"/>
              </a:spcBef>
            </a:pPr>
            <a:r>
              <a:rPr lang="en-US" sz="1600" b="1" i="1">
                <a:solidFill>
                  <a:schemeClr val="bg2"/>
                </a:solidFill>
                <a:latin typeface="Arial" charset="0"/>
              </a:rPr>
              <a:t>LO 8  Identify ratios to analyze a company’s receivables.</a:t>
            </a:r>
          </a:p>
        </p:txBody>
      </p:sp>
      <p:sp>
        <p:nvSpPr>
          <p:cNvPr id="797710" name="Rectangle 14"/>
          <p:cNvSpPr>
            <a:spLocks noGrp="1" noChangeArrowheads="1"/>
          </p:cNvSpPr>
          <p:nvPr>
            <p:ph type="title"/>
          </p:nvPr>
        </p:nvSpPr>
        <p:spPr bwMode="auto">
          <a:xfrm>
            <a:off x="152400" y="457200"/>
            <a:ext cx="85344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i="0" dirty="0">
                <a:solidFill>
                  <a:schemeClr val="bg1"/>
                </a:solidFill>
                <a:effectLst>
                  <a:outerShdw blurRad="38100" dist="38100" dir="2700000" algn="tl">
                    <a:srgbClr val="000000"/>
                  </a:outerShdw>
                </a:effectLst>
                <a:latin typeface="Arial" charset="0"/>
                <a:cs typeface="+mj-cs"/>
              </a:rPr>
              <a:t>Step 4 - Financial Statement Presentation – </a:t>
            </a:r>
          </a:p>
        </p:txBody>
      </p:sp>
      <p:sp>
        <p:nvSpPr>
          <p:cNvPr id="110598" name="Rectangle 15"/>
          <p:cNvSpPr>
            <a:spLocks noChangeArrowheads="1"/>
          </p:cNvSpPr>
          <p:nvPr/>
        </p:nvSpPr>
        <p:spPr bwMode="auto">
          <a:xfrm>
            <a:off x="898525" y="6248400"/>
            <a:ext cx="13112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pPr algn="r"/>
            <a:r>
              <a:rPr lang="en-US" sz="1200" b="1">
                <a:latin typeface="Arial" charset="0"/>
              </a:rPr>
              <a:t>Illustration 8-17</a:t>
            </a:r>
          </a:p>
        </p:txBody>
      </p:sp>
      <p:sp>
        <p:nvSpPr>
          <p:cNvPr id="797713" name="Rectangle 17"/>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sp>
        <p:nvSpPr>
          <p:cNvPr id="110600" name="Text Box 20"/>
          <p:cNvSpPr txBox="1">
            <a:spLocks noChangeArrowheads="1"/>
          </p:cNvSpPr>
          <p:nvPr/>
        </p:nvSpPr>
        <p:spPr bwMode="auto">
          <a:xfrm>
            <a:off x="5257800" y="1524000"/>
            <a:ext cx="28956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spcBef>
                <a:spcPct val="50000"/>
              </a:spcBef>
            </a:pPr>
            <a:r>
              <a:rPr lang="en-US" sz="1600" b="1">
                <a:latin typeface="Arial" charset="0"/>
              </a:rPr>
              <a:t>Data from Nike  (in millions)</a:t>
            </a:r>
          </a:p>
        </p:txBody>
      </p:sp>
    </p:spTree>
    <p:extLst>
      <p:ext uri="{BB962C8B-B14F-4D97-AF65-F5344CB8AC3E}">
        <p14:creationId xmlns:p14="http://schemas.microsoft.com/office/powerpoint/2010/main" val="1242396280"/>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ext Box 2"/>
          <p:cNvSpPr txBox="1">
            <a:spLocks noChangeArrowheads="1"/>
          </p:cNvSpPr>
          <p:nvPr/>
        </p:nvSpPr>
        <p:spPr bwMode="auto">
          <a:xfrm>
            <a:off x="533400" y="1219200"/>
            <a:ext cx="7620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buSzPct val="80000"/>
            </a:pPr>
            <a:r>
              <a:rPr lang="en-US" sz="2800" b="1" dirty="0">
                <a:solidFill>
                  <a:srgbClr val="003B76"/>
                </a:solidFill>
                <a:latin typeface="Arial" charset="0"/>
              </a:rPr>
              <a:t>Accelerating Cash Receipts</a:t>
            </a:r>
          </a:p>
        </p:txBody>
      </p:sp>
      <p:sp>
        <p:nvSpPr>
          <p:cNvPr id="106498" name="Text Box 3"/>
          <p:cNvSpPr txBox="1">
            <a:spLocks noChangeArrowheads="1"/>
          </p:cNvSpPr>
          <p:nvPr/>
        </p:nvSpPr>
        <p:spPr bwMode="auto">
          <a:xfrm>
            <a:off x="609600" y="1752600"/>
            <a:ext cx="7620000" cy="1567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800100" indent="-45720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marL="457200" indent="-457200" algn="l">
              <a:lnSpc>
                <a:spcPct val="120000"/>
              </a:lnSpc>
              <a:spcBef>
                <a:spcPct val="60000"/>
              </a:spcBef>
              <a:buFont typeface="+mj-lt"/>
              <a:buAutoNum type="arabicParenR"/>
            </a:pPr>
            <a:r>
              <a:rPr lang="en-US" sz="2300" dirty="0">
                <a:latin typeface="Arial" charset="0"/>
              </a:rPr>
              <a:t>Accept credit cards</a:t>
            </a:r>
          </a:p>
          <a:p>
            <a:pPr marL="457200" indent="-457200" algn="l">
              <a:lnSpc>
                <a:spcPct val="120000"/>
              </a:lnSpc>
              <a:spcBef>
                <a:spcPct val="60000"/>
              </a:spcBef>
              <a:buAutoNum type="arabicParenR"/>
            </a:pPr>
            <a:r>
              <a:rPr lang="en-US" sz="2300" dirty="0">
                <a:latin typeface="Arial" charset="0"/>
              </a:rPr>
              <a:t>Sell accounts receivables for an amount less than the amount owed from its customers</a:t>
            </a:r>
            <a:endParaRPr lang="en-US" sz="2100" dirty="0">
              <a:latin typeface="Arial" charset="0"/>
            </a:endParaRPr>
          </a:p>
        </p:txBody>
      </p:sp>
      <p:sp>
        <p:nvSpPr>
          <p:cNvPr id="106499" name="Text Box 5"/>
          <p:cNvSpPr txBox="1">
            <a:spLocks noChangeArrowheads="1"/>
          </p:cNvSpPr>
          <p:nvPr/>
        </p:nvSpPr>
        <p:spPr bwMode="auto">
          <a:xfrm>
            <a:off x="990600" y="6369050"/>
            <a:ext cx="8001000" cy="336550"/>
          </a:xfrm>
          <a:prstGeom prst="rect">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marL="457200" indent="-45720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spcBef>
                <a:spcPct val="50000"/>
              </a:spcBef>
            </a:pPr>
            <a:r>
              <a:rPr lang="en-US" sz="1600" b="1" i="1">
                <a:solidFill>
                  <a:schemeClr val="bg2"/>
                </a:solidFill>
                <a:latin typeface="Arial" charset="0"/>
              </a:rPr>
              <a:t>LO 9  Describe methods to accelerate the receipt of cash from receivables.</a:t>
            </a:r>
          </a:p>
        </p:txBody>
      </p:sp>
      <p:sp>
        <p:nvSpPr>
          <p:cNvPr id="850950" name="Rectangle 6"/>
          <p:cNvSpPr>
            <a:spLocks noGrp="1" noChangeArrowheads="1"/>
          </p:cNvSpPr>
          <p:nvPr>
            <p:ph type="title"/>
          </p:nvPr>
        </p:nvSpPr>
        <p:spPr bwMode="auto">
          <a:xfrm>
            <a:off x="457200" y="457200"/>
            <a:ext cx="82296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i="0" dirty="0">
                <a:solidFill>
                  <a:schemeClr val="bg1"/>
                </a:solidFill>
                <a:effectLst>
                  <a:outerShdw blurRad="38100" dist="38100" dir="2700000" algn="tl">
                    <a:srgbClr val="000000"/>
                  </a:outerShdw>
                </a:effectLst>
                <a:latin typeface="Arial" charset="0"/>
                <a:cs typeface="+mj-cs"/>
              </a:rPr>
              <a:t>Step 5 - Managing Receivables</a:t>
            </a:r>
          </a:p>
        </p:txBody>
      </p:sp>
      <p:sp>
        <p:nvSpPr>
          <p:cNvPr id="850951" name="Rectangle 7"/>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grpSp>
        <p:nvGrpSpPr>
          <p:cNvPr id="8" name="Group 1"/>
          <p:cNvGrpSpPr>
            <a:grpSpLocks/>
          </p:cNvGrpSpPr>
          <p:nvPr/>
        </p:nvGrpSpPr>
        <p:grpSpPr bwMode="auto">
          <a:xfrm>
            <a:off x="1143000" y="3352800"/>
            <a:ext cx="6934200" cy="1327150"/>
            <a:chOff x="1295400" y="4572000"/>
            <a:chExt cx="6934200" cy="1327150"/>
          </a:xfrm>
        </p:grpSpPr>
        <p:sp>
          <p:nvSpPr>
            <p:cNvPr id="10" name="Text Box 6"/>
            <p:cNvSpPr txBox="1">
              <a:spLocks noChangeArrowheads="1"/>
            </p:cNvSpPr>
            <p:nvPr/>
          </p:nvSpPr>
          <p:spPr bwMode="auto">
            <a:xfrm>
              <a:off x="1295400" y="4572000"/>
              <a:ext cx="6934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tabLst>
                  <a:tab pos="5029200" algn="r"/>
                </a:tabLst>
                <a:defRPr sz="2400">
                  <a:solidFill>
                    <a:schemeClr val="tx1"/>
                  </a:solidFill>
                  <a:latin typeface="Comic Sans MS" charset="0"/>
                  <a:ea typeface="ＭＳ Ｐゴシック" charset="0"/>
                  <a:cs typeface="ＭＳ Ｐゴシック" charset="0"/>
                </a:defRPr>
              </a:lvl1pPr>
              <a:lvl2pPr marL="742950" indent="-285750">
                <a:tabLst>
                  <a:tab pos="5029200" algn="r"/>
                </a:tabLst>
                <a:defRPr sz="2400">
                  <a:solidFill>
                    <a:schemeClr val="tx1"/>
                  </a:solidFill>
                  <a:latin typeface="Comic Sans MS" charset="0"/>
                  <a:ea typeface="ＭＳ Ｐゴシック" charset="0"/>
                </a:defRPr>
              </a:lvl2pPr>
              <a:lvl3pPr marL="1143000" indent="-228600">
                <a:tabLst>
                  <a:tab pos="5029200" algn="r"/>
                </a:tabLst>
                <a:defRPr sz="2400">
                  <a:solidFill>
                    <a:schemeClr val="tx1"/>
                  </a:solidFill>
                  <a:latin typeface="Comic Sans MS" charset="0"/>
                  <a:ea typeface="ＭＳ Ｐゴシック" charset="0"/>
                </a:defRPr>
              </a:lvl3pPr>
              <a:lvl4pPr marL="1600200" indent="-228600">
                <a:tabLst>
                  <a:tab pos="5029200" algn="r"/>
                </a:tabLst>
                <a:defRPr sz="2400">
                  <a:solidFill>
                    <a:schemeClr val="tx1"/>
                  </a:solidFill>
                  <a:latin typeface="Comic Sans MS" charset="0"/>
                  <a:ea typeface="ＭＳ Ｐゴシック" charset="0"/>
                </a:defRPr>
              </a:lvl4pPr>
              <a:lvl5pPr marL="2057400" indent="-228600">
                <a:tabLst>
                  <a:tab pos="5029200"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5029200"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5029200"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5029200"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5029200" algn="r"/>
                </a:tabLst>
                <a:defRPr sz="2400">
                  <a:solidFill>
                    <a:schemeClr val="tx1"/>
                  </a:solidFill>
                  <a:latin typeface="Comic Sans MS" charset="0"/>
                  <a:ea typeface="ＭＳ Ｐゴシック" charset="0"/>
                </a:defRPr>
              </a:lvl9pPr>
            </a:lstStyle>
            <a:p>
              <a:pPr algn="l"/>
              <a:r>
                <a:rPr lang="en-US" sz="2000" dirty="0">
                  <a:latin typeface="Arial" charset="0"/>
                </a:rPr>
                <a:t>Cash </a:t>
              </a:r>
              <a:r>
                <a:rPr lang="en-US" sz="2000" dirty="0">
                  <a:latin typeface="Arial" charset="0"/>
                  <a:cs typeface="Arial" charset="0"/>
                </a:rPr>
                <a:t>	588,000</a:t>
              </a:r>
            </a:p>
          </p:txBody>
        </p:sp>
        <p:sp>
          <p:nvSpPr>
            <p:cNvPr id="11" name="Text Box 7"/>
            <p:cNvSpPr txBox="1">
              <a:spLocks noChangeArrowheads="1"/>
            </p:cNvSpPr>
            <p:nvPr/>
          </p:nvSpPr>
          <p:spPr bwMode="auto">
            <a:xfrm>
              <a:off x="1295400" y="5029200"/>
              <a:ext cx="6934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marL="457200" indent="-457200">
                <a:tabLst>
                  <a:tab pos="5029200" algn="r"/>
                  <a:tab pos="6350000" algn="r"/>
                </a:tabLst>
                <a:defRPr sz="2400">
                  <a:solidFill>
                    <a:schemeClr val="tx1"/>
                  </a:solidFill>
                  <a:latin typeface="Comic Sans MS" charset="0"/>
                  <a:ea typeface="ＭＳ Ｐゴシック" charset="0"/>
                  <a:cs typeface="ＭＳ Ｐゴシック" charset="0"/>
                </a:defRPr>
              </a:lvl1pPr>
              <a:lvl2pPr marL="742950" indent="-285750">
                <a:tabLst>
                  <a:tab pos="5029200" algn="r"/>
                  <a:tab pos="6350000" algn="r"/>
                </a:tabLst>
                <a:defRPr sz="2400">
                  <a:solidFill>
                    <a:schemeClr val="tx1"/>
                  </a:solidFill>
                  <a:latin typeface="Comic Sans MS" charset="0"/>
                  <a:ea typeface="ＭＳ Ｐゴシック" charset="0"/>
                </a:defRPr>
              </a:lvl2pPr>
              <a:lvl3pPr marL="1143000" indent="-228600">
                <a:tabLst>
                  <a:tab pos="5029200" algn="r"/>
                  <a:tab pos="6350000" algn="r"/>
                </a:tabLst>
                <a:defRPr sz="2400">
                  <a:solidFill>
                    <a:schemeClr val="tx1"/>
                  </a:solidFill>
                  <a:latin typeface="Comic Sans MS" charset="0"/>
                  <a:ea typeface="ＭＳ Ｐゴシック" charset="0"/>
                </a:defRPr>
              </a:lvl3pPr>
              <a:lvl4pPr marL="1600200" indent="-228600">
                <a:tabLst>
                  <a:tab pos="5029200" algn="r"/>
                  <a:tab pos="6350000" algn="r"/>
                </a:tabLst>
                <a:defRPr sz="2400">
                  <a:solidFill>
                    <a:schemeClr val="tx1"/>
                  </a:solidFill>
                  <a:latin typeface="Comic Sans MS" charset="0"/>
                  <a:ea typeface="ＭＳ Ｐゴシック" charset="0"/>
                </a:defRPr>
              </a:lvl4pPr>
              <a:lvl5pPr marL="2057400" indent="-228600">
                <a:tabLst>
                  <a:tab pos="5029200" algn="r"/>
                  <a:tab pos="6350000"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5029200" algn="r"/>
                  <a:tab pos="6350000"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5029200" algn="r"/>
                  <a:tab pos="6350000"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5029200" algn="r"/>
                  <a:tab pos="6350000"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5029200" algn="r"/>
                  <a:tab pos="6350000" algn="r"/>
                </a:tabLst>
                <a:defRPr sz="2400">
                  <a:solidFill>
                    <a:schemeClr val="tx1"/>
                  </a:solidFill>
                  <a:latin typeface="Comic Sans MS" charset="0"/>
                  <a:ea typeface="ＭＳ Ｐゴシック" charset="0"/>
                </a:defRPr>
              </a:lvl9pPr>
            </a:lstStyle>
            <a:p>
              <a:pPr algn="l"/>
              <a:r>
                <a:rPr lang="en-US" sz="2000" dirty="0">
                  <a:latin typeface="Arial" charset="0"/>
                </a:rPr>
                <a:t>Service charge expense </a:t>
              </a:r>
              <a:r>
                <a:rPr lang="en-US" sz="2000" dirty="0">
                  <a:latin typeface="Arial" charset="0"/>
                  <a:cs typeface="Arial" charset="0"/>
                </a:rPr>
                <a:t>	12,000</a:t>
              </a:r>
            </a:p>
          </p:txBody>
        </p:sp>
        <p:sp>
          <p:nvSpPr>
            <p:cNvPr id="12" name="Text Box 8"/>
            <p:cNvSpPr txBox="1">
              <a:spLocks noChangeArrowheads="1"/>
            </p:cNvSpPr>
            <p:nvPr/>
          </p:nvSpPr>
          <p:spPr bwMode="auto">
            <a:xfrm>
              <a:off x="1295400" y="5502275"/>
              <a:ext cx="6934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marL="457200" indent="-457200">
                <a:tabLst>
                  <a:tab pos="4864100" algn="r"/>
                  <a:tab pos="6350000" algn="r"/>
                </a:tabLst>
                <a:defRPr sz="2400">
                  <a:solidFill>
                    <a:schemeClr val="tx1"/>
                  </a:solidFill>
                  <a:latin typeface="Comic Sans MS" charset="0"/>
                  <a:ea typeface="ＭＳ Ｐゴシック" charset="0"/>
                  <a:cs typeface="ＭＳ Ｐゴシック" charset="0"/>
                </a:defRPr>
              </a:lvl1pPr>
              <a:lvl2pPr marL="742950" indent="-285750">
                <a:tabLst>
                  <a:tab pos="4864100" algn="r"/>
                  <a:tab pos="6350000" algn="r"/>
                </a:tabLst>
                <a:defRPr sz="2400">
                  <a:solidFill>
                    <a:schemeClr val="tx1"/>
                  </a:solidFill>
                  <a:latin typeface="Comic Sans MS" charset="0"/>
                  <a:ea typeface="ＭＳ Ｐゴシック" charset="0"/>
                </a:defRPr>
              </a:lvl2pPr>
              <a:lvl3pPr marL="1143000" indent="-228600">
                <a:tabLst>
                  <a:tab pos="4864100" algn="r"/>
                  <a:tab pos="6350000" algn="r"/>
                </a:tabLst>
                <a:defRPr sz="2400">
                  <a:solidFill>
                    <a:schemeClr val="tx1"/>
                  </a:solidFill>
                  <a:latin typeface="Comic Sans MS" charset="0"/>
                  <a:ea typeface="ＭＳ Ｐゴシック" charset="0"/>
                </a:defRPr>
              </a:lvl3pPr>
              <a:lvl4pPr marL="1600200" indent="-228600">
                <a:tabLst>
                  <a:tab pos="4864100" algn="r"/>
                  <a:tab pos="6350000" algn="r"/>
                </a:tabLst>
                <a:defRPr sz="2400">
                  <a:solidFill>
                    <a:schemeClr val="tx1"/>
                  </a:solidFill>
                  <a:latin typeface="Comic Sans MS" charset="0"/>
                  <a:ea typeface="ＭＳ Ｐゴシック" charset="0"/>
                </a:defRPr>
              </a:lvl4pPr>
              <a:lvl5pPr marL="2057400" indent="-228600">
                <a:tabLst>
                  <a:tab pos="4864100" algn="r"/>
                  <a:tab pos="6350000"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4864100" algn="r"/>
                  <a:tab pos="6350000"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4864100" algn="r"/>
                  <a:tab pos="6350000"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4864100" algn="r"/>
                  <a:tab pos="6350000"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4864100" algn="r"/>
                  <a:tab pos="6350000" algn="r"/>
                </a:tabLst>
                <a:defRPr sz="2400">
                  <a:solidFill>
                    <a:schemeClr val="tx1"/>
                  </a:solidFill>
                  <a:latin typeface="Comic Sans MS" charset="0"/>
                  <a:ea typeface="ＭＳ Ｐゴシック" charset="0"/>
                </a:defRPr>
              </a:lvl9pPr>
            </a:lstStyle>
            <a:p>
              <a:pPr algn="l"/>
              <a:r>
                <a:rPr lang="en-US" sz="2000">
                  <a:latin typeface="Arial" charset="0"/>
                  <a:cs typeface="Arial" charset="0"/>
                </a:rPr>
                <a:t>	 </a:t>
              </a:r>
              <a:r>
                <a:rPr lang="en-US" sz="2000">
                  <a:latin typeface="Arial" charset="0"/>
                </a:rPr>
                <a:t>Accounts receivable</a:t>
              </a:r>
              <a:r>
                <a:rPr lang="en-US" sz="2000">
                  <a:latin typeface="Arial" charset="0"/>
                  <a:cs typeface="Arial" charset="0"/>
                </a:rPr>
                <a:t>		600,000</a:t>
              </a:r>
            </a:p>
          </p:txBody>
        </p:sp>
      </p:grpSp>
    </p:spTree>
    <p:extLst>
      <p:ext uri="{BB962C8B-B14F-4D97-AF65-F5344CB8AC3E}">
        <p14:creationId xmlns:p14="http://schemas.microsoft.com/office/powerpoint/2010/main" val="2187057593"/>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body" idx="1"/>
          </p:nvPr>
        </p:nvSpPr>
        <p:spPr bwMode="auto">
          <a:xfrm>
            <a:off x="457200" y="1263653"/>
            <a:ext cx="8216900" cy="514859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spAutoFit/>
          </a:bodyPr>
          <a:lstStyle/>
          <a:p>
            <a:pPr marL="533400" indent="-533400" eaLnBrk="1" hangingPunct="1">
              <a:lnSpc>
                <a:spcPct val="120000"/>
              </a:lnSpc>
              <a:spcBef>
                <a:spcPct val="50000"/>
              </a:spcBef>
              <a:buClrTx/>
              <a:buSzTx/>
              <a:buFontTx/>
              <a:buNone/>
            </a:pPr>
            <a:r>
              <a:rPr lang="en-US" sz="1900" dirty="0">
                <a:solidFill>
                  <a:schemeClr val="tx1"/>
                </a:solidFill>
                <a:effectLst/>
                <a:latin typeface="Arial" charset="0"/>
              </a:rPr>
              <a:t>After studying this chapter, you should be able to:</a:t>
            </a:r>
          </a:p>
          <a:p>
            <a:pPr marL="533400" indent="-533400">
              <a:lnSpc>
                <a:spcPct val="120000"/>
              </a:lnSpc>
              <a:spcBef>
                <a:spcPct val="50000"/>
              </a:spcBef>
              <a:buClrTx/>
              <a:buSzTx/>
              <a:buFont typeface="Wingdings" charset="0"/>
              <a:buAutoNum type="arabicPeriod"/>
            </a:pPr>
            <a:r>
              <a:rPr lang="en-US" sz="1800" b="0" i="1" dirty="0">
                <a:solidFill>
                  <a:srgbClr val="FF0000"/>
                </a:solidFill>
                <a:effectLst/>
                <a:latin typeface="Arial" charset="0"/>
              </a:rPr>
              <a:t>Identify the different types of receivables.</a:t>
            </a:r>
          </a:p>
          <a:p>
            <a:pPr marL="533400" indent="-533400">
              <a:lnSpc>
                <a:spcPct val="120000"/>
              </a:lnSpc>
              <a:spcBef>
                <a:spcPct val="50000"/>
              </a:spcBef>
              <a:buClrTx/>
              <a:buSzTx/>
              <a:buFont typeface="Wingdings" charset="0"/>
              <a:buAutoNum type="arabicPeriod"/>
            </a:pPr>
            <a:r>
              <a:rPr lang="en-US" sz="1800" b="0" dirty="0">
                <a:solidFill>
                  <a:schemeClr val="tx1"/>
                </a:solidFill>
                <a:effectLst/>
                <a:latin typeface="Arial" charset="0"/>
              </a:rPr>
              <a:t>Accounts Receivable accounting issues:</a:t>
            </a:r>
          </a:p>
          <a:p>
            <a:pPr marL="1115568" lvl="1" indent="-438912">
              <a:lnSpc>
                <a:spcPct val="120000"/>
              </a:lnSpc>
              <a:spcBef>
                <a:spcPts val="0"/>
              </a:spcBef>
              <a:buClrTx/>
              <a:buSzTx/>
              <a:buFont typeface="+mj-lt"/>
              <a:buAutoNum type="alphaLcParenR"/>
            </a:pPr>
            <a:r>
              <a:rPr lang="en-US" sz="1800" b="0" dirty="0">
                <a:solidFill>
                  <a:schemeClr val="tx1"/>
                </a:solidFill>
                <a:effectLst/>
                <a:latin typeface="Arial" charset="0"/>
              </a:rPr>
              <a:t>Explain how accounts receivable are recognized</a:t>
            </a:r>
            <a:r>
              <a:rPr lang="en-US" sz="1400" b="0" dirty="0">
                <a:solidFill>
                  <a:schemeClr val="tx1"/>
                </a:solidFill>
                <a:effectLst/>
                <a:latin typeface="Arial" charset="0"/>
              </a:rPr>
              <a:t>.</a:t>
            </a:r>
          </a:p>
          <a:p>
            <a:pPr marL="1115568" lvl="1" indent="-438912">
              <a:lnSpc>
                <a:spcPct val="120000"/>
              </a:lnSpc>
              <a:spcBef>
                <a:spcPts val="0"/>
              </a:spcBef>
              <a:buClrTx/>
              <a:buSzTx/>
              <a:buFont typeface="+mj-lt"/>
              <a:buAutoNum type="alphaLcParenR"/>
            </a:pPr>
            <a:r>
              <a:rPr lang="en-US" sz="1800" b="0" dirty="0">
                <a:solidFill>
                  <a:srgbClr val="000000"/>
                </a:solidFill>
                <a:effectLst/>
                <a:latin typeface="Arial" charset="0"/>
              </a:rPr>
              <a:t>Describe &amp; compute the allowance methods for accounts receivable.</a:t>
            </a:r>
          </a:p>
          <a:p>
            <a:pPr marL="1115568" lvl="1" indent="-438912">
              <a:lnSpc>
                <a:spcPct val="120000"/>
              </a:lnSpc>
              <a:spcBef>
                <a:spcPts val="0"/>
              </a:spcBef>
              <a:buClrTx/>
              <a:buSzTx/>
              <a:buFont typeface="+mj-lt"/>
              <a:buAutoNum type="alphaLcParenR"/>
            </a:pPr>
            <a:r>
              <a:rPr lang="en-US" sz="1800" b="0" dirty="0">
                <a:solidFill>
                  <a:srgbClr val="000000"/>
                </a:solidFill>
                <a:effectLst/>
                <a:latin typeface="Arial" charset="0"/>
              </a:rPr>
              <a:t>Write off of Accounts Receivable</a:t>
            </a:r>
          </a:p>
          <a:p>
            <a:pPr marL="1115568" lvl="1" indent="-438912">
              <a:lnSpc>
                <a:spcPct val="120000"/>
              </a:lnSpc>
              <a:spcBef>
                <a:spcPts val="0"/>
              </a:spcBef>
              <a:buClrTx/>
              <a:buSzTx/>
              <a:buFont typeface="+mj-lt"/>
              <a:buAutoNum type="alphaLcParenR"/>
            </a:pPr>
            <a:r>
              <a:rPr lang="en-US" sz="1800" b="0" dirty="0">
                <a:solidFill>
                  <a:srgbClr val="000000"/>
                </a:solidFill>
                <a:effectLst/>
                <a:latin typeface="Arial" charset="0"/>
              </a:rPr>
              <a:t>Recovery of Accounts Receivable</a:t>
            </a:r>
          </a:p>
          <a:p>
            <a:pPr marL="533400" indent="-533400">
              <a:lnSpc>
                <a:spcPct val="120000"/>
              </a:lnSpc>
              <a:spcBef>
                <a:spcPct val="50000"/>
              </a:spcBef>
              <a:buClrTx/>
              <a:buSzTx/>
              <a:buFont typeface="Wingdings" charset="0"/>
              <a:buAutoNum type="arabicPeriod"/>
            </a:pPr>
            <a:r>
              <a:rPr lang="en-US" sz="1800" b="0" i="1" dirty="0">
                <a:solidFill>
                  <a:srgbClr val="FF0000"/>
                </a:solidFill>
                <a:effectLst/>
                <a:latin typeface="Arial" charset="0"/>
              </a:rPr>
              <a:t>Describe the principles of sound accounts receivable management (Steps 1-5).</a:t>
            </a:r>
          </a:p>
          <a:p>
            <a:pPr marL="533400" indent="-533400">
              <a:lnSpc>
                <a:spcPct val="120000"/>
              </a:lnSpc>
              <a:spcBef>
                <a:spcPct val="50000"/>
              </a:spcBef>
              <a:buClrTx/>
              <a:buSzTx/>
              <a:buFont typeface="Wingdings" charset="0"/>
              <a:buAutoNum type="arabicPeriod"/>
            </a:pPr>
            <a:r>
              <a:rPr lang="en-US" sz="1800" b="0" i="1" dirty="0">
                <a:solidFill>
                  <a:srgbClr val="FF0000"/>
                </a:solidFill>
                <a:effectLst/>
                <a:latin typeface="Arial" charset="0"/>
              </a:rPr>
              <a:t>Explain the statement presentation of receivables.</a:t>
            </a:r>
            <a:endParaRPr lang="en-US" sz="1800" b="0" dirty="0">
              <a:solidFill>
                <a:srgbClr val="000000"/>
              </a:solidFill>
              <a:effectLst/>
              <a:latin typeface="Arial" charset="0"/>
            </a:endParaRPr>
          </a:p>
          <a:p>
            <a:pPr marL="533400" indent="-533400">
              <a:lnSpc>
                <a:spcPct val="120000"/>
              </a:lnSpc>
              <a:spcBef>
                <a:spcPct val="50000"/>
              </a:spcBef>
              <a:buClrTx/>
              <a:buSzTx/>
              <a:buFont typeface="Wingdings" charset="0"/>
              <a:buAutoNum type="arabicPeriod"/>
            </a:pPr>
            <a:r>
              <a:rPr lang="en-US" sz="1800" b="0" dirty="0">
                <a:solidFill>
                  <a:srgbClr val="000000"/>
                </a:solidFill>
                <a:effectLst/>
                <a:latin typeface="Arial" charset="0"/>
              </a:rPr>
              <a:t>Compute the interest on notes receivable.</a:t>
            </a:r>
          </a:p>
          <a:p>
            <a:pPr marL="0" indent="0">
              <a:lnSpc>
                <a:spcPct val="120000"/>
              </a:lnSpc>
              <a:spcBef>
                <a:spcPct val="50000"/>
              </a:spcBef>
              <a:buClrTx/>
              <a:buSzTx/>
              <a:buNone/>
            </a:pPr>
            <a:r>
              <a:rPr lang="en-US" sz="1400" b="0" i="1" dirty="0">
                <a:solidFill>
                  <a:srgbClr val="FF0000"/>
                </a:solidFill>
                <a:effectLst/>
                <a:latin typeface="Arial" charset="0"/>
              </a:rPr>
              <a:t>* Self-study</a:t>
            </a:r>
          </a:p>
        </p:txBody>
      </p:sp>
      <p:sp>
        <p:nvSpPr>
          <p:cNvPr id="130062" name="Rectangle 14"/>
          <p:cNvSpPr>
            <a:spLocks noChangeArrowheads="1"/>
          </p:cNvSpPr>
          <p:nvPr/>
        </p:nvSpPr>
        <p:spPr bwMode="auto">
          <a:xfrm>
            <a:off x="457200" y="457200"/>
            <a:ext cx="8229600" cy="560388"/>
          </a:xfrm>
          <a:prstGeom prst="rect">
            <a:avLst/>
          </a:prstGeom>
          <a:solidFill>
            <a:srgbClr val="00547E"/>
          </a:solidFill>
          <a:ln w="12700" cap="flat" cmpd="sng" algn="ctr">
            <a:solidFill>
              <a:srgbClr val="00486C"/>
            </a:solidFill>
            <a:prstDash val="solid"/>
            <a:miter lim="800000"/>
            <a:headEnd/>
            <a:tailEnd/>
          </a:ln>
          <a:effectLst>
            <a:outerShdw dist="107763" dir="2700000" algn="ctr" rotWithShape="0">
              <a:schemeClr val="bg2"/>
            </a:outerShdw>
          </a:effectLst>
        </p:spPr>
        <p:txBody>
          <a:bodyPr lIns="90488" tIns="44450" rIns="90488" bIns="44450"/>
          <a:lstStyle/>
          <a:p>
            <a:pPr marL="109538" algn="l">
              <a:defRPr/>
            </a:pPr>
            <a:r>
              <a:rPr lang="en-US" sz="3000" b="1">
                <a:solidFill>
                  <a:schemeClr val="bg1"/>
                </a:solidFill>
                <a:effectLst>
                  <a:outerShdw blurRad="38100" dist="38100" dir="2700000" algn="tl">
                    <a:srgbClr val="000000"/>
                  </a:outerShdw>
                </a:effectLst>
                <a:latin typeface="Arial" charset="0"/>
                <a:cs typeface="+mn-cs"/>
              </a:rPr>
              <a:t>Learning Objectives</a:t>
            </a:r>
          </a:p>
        </p:txBody>
      </p:sp>
      <p:sp>
        <p:nvSpPr>
          <p:cNvPr id="915460" name="Rectangle 4"/>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3"/>
          <p:cNvSpPr txBox="1">
            <a:spLocks noChangeArrowheads="1"/>
          </p:cNvSpPr>
          <p:nvPr/>
        </p:nvSpPr>
        <p:spPr bwMode="auto">
          <a:xfrm>
            <a:off x="533400" y="3581400"/>
            <a:ext cx="7924800" cy="158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800100" indent="-45720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spcBef>
                <a:spcPts val="600"/>
              </a:spcBef>
            </a:pPr>
            <a:r>
              <a:rPr lang="en-US" sz="2200" b="1" dirty="0">
                <a:latin typeface="Arial" charset="0"/>
              </a:rPr>
              <a:t>Three parties</a:t>
            </a:r>
            <a:r>
              <a:rPr lang="en-US" sz="2200" dirty="0">
                <a:latin typeface="Arial" charset="0"/>
              </a:rPr>
              <a:t> involved when credit cards are used.</a:t>
            </a:r>
          </a:p>
          <a:p>
            <a:pPr lvl="1" algn="l">
              <a:spcBef>
                <a:spcPts val="600"/>
              </a:spcBef>
              <a:buFontTx/>
              <a:buAutoNum type="arabicPeriod"/>
            </a:pPr>
            <a:r>
              <a:rPr lang="en-US" sz="2000" dirty="0">
                <a:latin typeface="Arial" charset="0"/>
              </a:rPr>
              <a:t>credit card issuer, </a:t>
            </a:r>
          </a:p>
          <a:p>
            <a:pPr lvl="1" algn="l">
              <a:spcBef>
                <a:spcPts val="600"/>
              </a:spcBef>
              <a:buFontTx/>
              <a:buAutoNum type="arabicPeriod"/>
            </a:pPr>
            <a:r>
              <a:rPr lang="en-US" sz="2000" dirty="0">
                <a:latin typeface="Arial" charset="0"/>
              </a:rPr>
              <a:t>Retailer (who pays 2-4% to the credit card issuer),</a:t>
            </a:r>
          </a:p>
          <a:p>
            <a:pPr lvl="1" algn="l">
              <a:spcBef>
                <a:spcPts val="600"/>
              </a:spcBef>
              <a:buFontTx/>
              <a:buAutoNum type="arabicPeriod"/>
            </a:pPr>
            <a:r>
              <a:rPr lang="en-US" sz="2000" dirty="0">
                <a:latin typeface="Arial" charset="0"/>
              </a:rPr>
              <a:t>customer.</a:t>
            </a:r>
          </a:p>
        </p:txBody>
      </p:sp>
      <p:sp>
        <p:nvSpPr>
          <p:cNvPr id="102402" name="Text Box 4"/>
          <p:cNvSpPr txBox="1">
            <a:spLocks noChangeArrowheads="1"/>
          </p:cNvSpPr>
          <p:nvPr/>
        </p:nvSpPr>
        <p:spPr bwMode="auto">
          <a:xfrm>
            <a:off x="990600" y="6369050"/>
            <a:ext cx="8001000" cy="336550"/>
          </a:xfrm>
          <a:prstGeom prst="rect">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marL="457200" indent="-45720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spcBef>
                <a:spcPct val="50000"/>
              </a:spcBef>
            </a:pPr>
            <a:r>
              <a:rPr lang="en-US" sz="1600" b="1" i="1">
                <a:solidFill>
                  <a:schemeClr val="bg2"/>
                </a:solidFill>
                <a:latin typeface="Arial" charset="0"/>
              </a:rPr>
              <a:t>LO 9  Describe methods to accelerate the receipt of cash from receivables.</a:t>
            </a:r>
          </a:p>
        </p:txBody>
      </p:sp>
      <p:sp>
        <p:nvSpPr>
          <p:cNvPr id="852997" name="Rectangle 5"/>
          <p:cNvSpPr>
            <a:spLocks noGrp="1" noChangeArrowheads="1"/>
          </p:cNvSpPr>
          <p:nvPr>
            <p:ph type="title"/>
          </p:nvPr>
        </p:nvSpPr>
        <p:spPr bwMode="auto">
          <a:xfrm>
            <a:off x="457200" y="457200"/>
            <a:ext cx="82296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i="0" dirty="0">
                <a:solidFill>
                  <a:schemeClr val="bg1"/>
                </a:solidFill>
                <a:effectLst>
                  <a:outerShdw blurRad="38100" dist="38100" dir="2700000" algn="tl">
                    <a:srgbClr val="000000"/>
                  </a:outerShdw>
                </a:effectLst>
                <a:latin typeface="Arial" charset="0"/>
                <a:cs typeface="+mj-cs"/>
              </a:rPr>
              <a:t>Step 5: Credit Card Sales</a:t>
            </a:r>
          </a:p>
        </p:txBody>
      </p:sp>
      <p:sp>
        <p:nvSpPr>
          <p:cNvPr id="853000" name="Rectangle 8"/>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sp>
        <p:nvSpPr>
          <p:cNvPr id="2" name="TextBox 1"/>
          <p:cNvSpPr txBox="1"/>
          <p:nvPr/>
        </p:nvSpPr>
        <p:spPr>
          <a:xfrm>
            <a:off x="457200" y="1219200"/>
            <a:ext cx="7924800" cy="2586038"/>
          </a:xfrm>
          <a:prstGeom prst="rect">
            <a:avLst/>
          </a:prstGeom>
          <a:noFill/>
        </p:spPr>
        <p:txBody>
          <a:bodyPr>
            <a:spAutoFit/>
          </a:bodyPr>
          <a:lstStyle/>
          <a:p>
            <a:pPr algn="l">
              <a:defRPr/>
            </a:pPr>
            <a:r>
              <a:rPr lang="en-US" sz="2200" dirty="0">
                <a:latin typeface="+mn-lt"/>
              </a:rPr>
              <a:t>Accepting</a:t>
            </a:r>
            <a:r>
              <a:rPr lang="en-US" sz="2200" dirty="0"/>
              <a:t> </a:t>
            </a:r>
            <a:r>
              <a:rPr lang="en-US" sz="2200" dirty="0">
                <a:latin typeface="+mn-lt"/>
              </a:rPr>
              <a:t>credit cards are helpful to retailers because:</a:t>
            </a:r>
          </a:p>
          <a:p>
            <a:pPr marL="914400" lvl="1" indent="-457200" algn="l">
              <a:spcBef>
                <a:spcPts val="600"/>
              </a:spcBef>
              <a:buFont typeface="+mj-lt"/>
              <a:buAutoNum type="arabicPeriod"/>
              <a:defRPr/>
            </a:pPr>
            <a:r>
              <a:rPr lang="en-US" sz="2000" dirty="0">
                <a:latin typeface="+mn-lt"/>
              </a:rPr>
              <a:t>Helps to increase sales.</a:t>
            </a:r>
          </a:p>
          <a:p>
            <a:pPr marL="914400" lvl="1" indent="-457200" algn="l">
              <a:spcBef>
                <a:spcPts val="600"/>
              </a:spcBef>
              <a:buFont typeface="+mj-lt"/>
              <a:buAutoNum type="arabicPeriod"/>
              <a:defRPr/>
            </a:pPr>
            <a:r>
              <a:rPr lang="en-US" sz="2000" dirty="0">
                <a:latin typeface="+mn-lt"/>
              </a:rPr>
              <a:t>Credit risk is transferred to the credit card issuer.</a:t>
            </a:r>
          </a:p>
          <a:p>
            <a:pPr marL="914400" lvl="1" indent="-457200" algn="l">
              <a:spcBef>
                <a:spcPts val="600"/>
              </a:spcBef>
              <a:buFont typeface="+mj-lt"/>
              <a:buAutoNum type="arabicPeriod"/>
              <a:defRPr/>
            </a:pPr>
            <a:r>
              <a:rPr lang="en-US" sz="2000" dirty="0">
                <a:latin typeface="+mn-lt"/>
              </a:rPr>
              <a:t>The retailer avoids having to evaluate a customer’s credit standing for each sale; this responsibility is transferred to the credit card issuer.</a:t>
            </a:r>
          </a:p>
          <a:p>
            <a:pPr marL="914400" lvl="1" indent="-457200" algn="l">
              <a:buFont typeface="+mj-lt"/>
              <a:buAutoNum type="arabicPeriod"/>
              <a:defRPr/>
            </a:pPr>
            <a:endParaRPr lang="en-US" sz="2000" dirty="0">
              <a:latin typeface="+mn-lt"/>
            </a:endParaRPr>
          </a:p>
        </p:txBody>
      </p:sp>
    </p:spTree>
    <p:extLst>
      <p:ext uri="{BB962C8B-B14F-4D97-AF65-F5344CB8AC3E}">
        <p14:creationId xmlns:p14="http://schemas.microsoft.com/office/powerpoint/2010/main" val="2405510653"/>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609600" y="1295400"/>
            <a:ext cx="8077200"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tabLst>
                <a:tab pos="514350" algn="l"/>
              </a:tabLst>
              <a:defRPr sz="2400">
                <a:solidFill>
                  <a:schemeClr val="tx1"/>
                </a:solidFill>
                <a:latin typeface="Comic Sans MS" charset="0"/>
                <a:ea typeface="ＭＳ Ｐゴシック" charset="0"/>
                <a:cs typeface="ＭＳ Ｐゴシック" charset="0"/>
              </a:defRPr>
            </a:lvl1pPr>
            <a:lvl2pPr marL="742950" indent="-285750">
              <a:tabLst>
                <a:tab pos="514350" algn="l"/>
              </a:tabLst>
              <a:defRPr sz="2400">
                <a:solidFill>
                  <a:schemeClr val="tx1"/>
                </a:solidFill>
                <a:latin typeface="Comic Sans MS" charset="0"/>
                <a:ea typeface="ＭＳ Ｐゴシック" charset="0"/>
              </a:defRPr>
            </a:lvl2pPr>
            <a:lvl3pPr marL="1143000" indent="-228600">
              <a:tabLst>
                <a:tab pos="514350" algn="l"/>
              </a:tabLst>
              <a:defRPr sz="2400">
                <a:solidFill>
                  <a:schemeClr val="tx1"/>
                </a:solidFill>
                <a:latin typeface="Comic Sans MS" charset="0"/>
                <a:ea typeface="ＭＳ Ｐゴシック" charset="0"/>
              </a:defRPr>
            </a:lvl3pPr>
            <a:lvl4pPr marL="1600200" indent="-228600">
              <a:tabLst>
                <a:tab pos="514350" algn="l"/>
              </a:tabLst>
              <a:defRPr sz="2400">
                <a:solidFill>
                  <a:schemeClr val="tx1"/>
                </a:solidFill>
                <a:latin typeface="Comic Sans MS" charset="0"/>
                <a:ea typeface="ＭＳ Ｐゴシック" charset="0"/>
              </a:defRPr>
            </a:lvl4pPr>
            <a:lvl5pPr marL="2057400" indent="-228600">
              <a:tabLst>
                <a:tab pos="514350" algn="l"/>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514350" algn="l"/>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514350" algn="l"/>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514350" algn="l"/>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514350" algn="l"/>
              </a:tabLst>
              <a:defRPr sz="2400">
                <a:solidFill>
                  <a:schemeClr val="tx1"/>
                </a:solidFill>
                <a:latin typeface="Comic Sans MS" charset="0"/>
                <a:ea typeface="ＭＳ Ｐゴシック" charset="0"/>
              </a:defRPr>
            </a:lvl9pPr>
          </a:lstStyle>
          <a:p>
            <a:pPr algn="l">
              <a:lnSpc>
                <a:spcPct val="115000"/>
              </a:lnSpc>
            </a:pPr>
            <a:r>
              <a:rPr lang="en-US" sz="2100" b="1">
                <a:solidFill>
                  <a:srgbClr val="800000"/>
                </a:solidFill>
                <a:latin typeface="Arial" charset="0"/>
              </a:rPr>
              <a:t>Illustration:  </a:t>
            </a:r>
            <a:r>
              <a:rPr lang="en-US" sz="2100">
                <a:latin typeface="Arial" charset="0"/>
              </a:rPr>
              <a:t>Some retailers issue their own credit cards. Assume that you use your JCPenney Company credit card to purchase clothing with a sales price of $300.</a:t>
            </a:r>
          </a:p>
        </p:txBody>
      </p:sp>
      <p:sp>
        <p:nvSpPr>
          <p:cNvPr id="931844" name="Text Box 4"/>
          <p:cNvSpPr txBox="1">
            <a:spLocks noChangeArrowheads="1"/>
          </p:cNvSpPr>
          <p:nvPr/>
        </p:nvSpPr>
        <p:spPr bwMode="auto">
          <a:xfrm>
            <a:off x="1295400" y="2635250"/>
            <a:ext cx="65532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tabLst>
                <a:tab pos="4862513" algn="r"/>
              </a:tabLst>
              <a:defRPr sz="2400">
                <a:solidFill>
                  <a:schemeClr val="tx1"/>
                </a:solidFill>
                <a:latin typeface="Comic Sans MS" charset="0"/>
                <a:ea typeface="ＭＳ Ｐゴシック" charset="0"/>
                <a:cs typeface="ＭＳ Ｐゴシック" charset="0"/>
              </a:defRPr>
            </a:lvl1pPr>
            <a:lvl2pPr marL="742950" indent="-285750">
              <a:tabLst>
                <a:tab pos="4862513" algn="r"/>
              </a:tabLst>
              <a:defRPr sz="2400">
                <a:solidFill>
                  <a:schemeClr val="tx1"/>
                </a:solidFill>
                <a:latin typeface="Comic Sans MS" charset="0"/>
                <a:ea typeface="ＭＳ Ｐゴシック" charset="0"/>
              </a:defRPr>
            </a:lvl2pPr>
            <a:lvl3pPr marL="1143000" indent="-228600">
              <a:tabLst>
                <a:tab pos="4862513" algn="r"/>
              </a:tabLst>
              <a:defRPr sz="2400">
                <a:solidFill>
                  <a:schemeClr val="tx1"/>
                </a:solidFill>
                <a:latin typeface="Comic Sans MS" charset="0"/>
                <a:ea typeface="ＭＳ Ｐゴシック" charset="0"/>
              </a:defRPr>
            </a:lvl3pPr>
            <a:lvl4pPr marL="1600200" indent="-228600">
              <a:tabLst>
                <a:tab pos="4862513" algn="r"/>
              </a:tabLst>
              <a:defRPr sz="2400">
                <a:solidFill>
                  <a:schemeClr val="tx1"/>
                </a:solidFill>
                <a:latin typeface="Comic Sans MS" charset="0"/>
                <a:ea typeface="ＭＳ Ｐゴシック" charset="0"/>
              </a:defRPr>
            </a:lvl4pPr>
            <a:lvl5pPr marL="2057400" indent="-228600">
              <a:tabLst>
                <a:tab pos="4862513"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4862513"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4862513"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4862513"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4862513" algn="r"/>
              </a:tabLst>
              <a:defRPr sz="2400">
                <a:solidFill>
                  <a:schemeClr val="tx1"/>
                </a:solidFill>
                <a:latin typeface="Comic Sans MS" charset="0"/>
                <a:ea typeface="ＭＳ Ｐゴシック" charset="0"/>
              </a:defRPr>
            </a:lvl9pPr>
          </a:lstStyle>
          <a:p>
            <a:pPr algn="l">
              <a:spcBef>
                <a:spcPct val="50000"/>
              </a:spcBef>
            </a:pPr>
            <a:r>
              <a:rPr lang="en-US" sz="2100">
                <a:latin typeface="Arial" charset="0"/>
                <a:cs typeface="Arial" charset="0"/>
              </a:rPr>
              <a:t>Accounts receivable	300</a:t>
            </a:r>
          </a:p>
        </p:txBody>
      </p:sp>
      <p:sp>
        <p:nvSpPr>
          <p:cNvPr id="931845" name="Text Box 5"/>
          <p:cNvSpPr txBox="1">
            <a:spLocks noChangeArrowheads="1"/>
          </p:cNvSpPr>
          <p:nvPr/>
        </p:nvSpPr>
        <p:spPr bwMode="auto">
          <a:xfrm>
            <a:off x="1295400" y="3092450"/>
            <a:ext cx="65532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marL="460375">
              <a:tabLst>
                <a:tab pos="4862513" algn="r"/>
                <a:tab pos="6289675" algn="r"/>
              </a:tabLst>
              <a:defRPr sz="2400">
                <a:solidFill>
                  <a:schemeClr val="tx1"/>
                </a:solidFill>
                <a:latin typeface="Comic Sans MS" charset="0"/>
                <a:ea typeface="ＭＳ Ｐゴシック" charset="0"/>
                <a:cs typeface="ＭＳ Ｐゴシック" charset="0"/>
              </a:defRPr>
            </a:lvl1pPr>
            <a:lvl2pPr marL="742950" indent="-285750">
              <a:tabLst>
                <a:tab pos="4862513" algn="r"/>
                <a:tab pos="6289675" algn="r"/>
              </a:tabLst>
              <a:defRPr sz="2400">
                <a:solidFill>
                  <a:schemeClr val="tx1"/>
                </a:solidFill>
                <a:latin typeface="Comic Sans MS" charset="0"/>
                <a:ea typeface="ＭＳ Ｐゴシック" charset="0"/>
              </a:defRPr>
            </a:lvl2pPr>
            <a:lvl3pPr marL="1143000" indent="-228600">
              <a:tabLst>
                <a:tab pos="4862513" algn="r"/>
                <a:tab pos="6289675" algn="r"/>
              </a:tabLst>
              <a:defRPr sz="2400">
                <a:solidFill>
                  <a:schemeClr val="tx1"/>
                </a:solidFill>
                <a:latin typeface="Comic Sans MS" charset="0"/>
                <a:ea typeface="ＭＳ Ｐゴシック" charset="0"/>
              </a:defRPr>
            </a:lvl3pPr>
            <a:lvl4pPr marL="1600200" indent="-228600">
              <a:tabLst>
                <a:tab pos="4862513" algn="r"/>
                <a:tab pos="6289675" algn="r"/>
              </a:tabLst>
              <a:defRPr sz="2400">
                <a:solidFill>
                  <a:schemeClr val="tx1"/>
                </a:solidFill>
                <a:latin typeface="Comic Sans MS" charset="0"/>
                <a:ea typeface="ＭＳ Ｐゴシック" charset="0"/>
              </a:defRPr>
            </a:lvl4pPr>
            <a:lvl5pPr marL="2057400" indent="-228600">
              <a:tabLst>
                <a:tab pos="4862513" algn="r"/>
                <a:tab pos="6289675"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4862513" algn="r"/>
                <a:tab pos="6289675"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4862513" algn="r"/>
                <a:tab pos="6289675"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4862513" algn="r"/>
                <a:tab pos="6289675"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4862513" algn="r"/>
                <a:tab pos="6289675" algn="r"/>
              </a:tabLst>
              <a:defRPr sz="2400">
                <a:solidFill>
                  <a:schemeClr val="tx1"/>
                </a:solidFill>
                <a:latin typeface="Comic Sans MS" charset="0"/>
                <a:ea typeface="ＭＳ Ｐゴシック" charset="0"/>
              </a:defRPr>
            </a:lvl9pPr>
          </a:lstStyle>
          <a:p>
            <a:pPr algn="l">
              <a:spcBef>
                <a:spcPct val="50000"/>
              </a:spcBef>
            </a:pPr>
            <a:r>
              <a:rPr lang="en-US" sz="2100">
                <a:latin typeface="Arial" charset="0"/>
                <a:cs typeface="Arial" charset="0"/>
              </a:rPr>
              <a:t>Sales revenue		300</a:t>
            </a:r>
          </a:p>
        </p:txBody>
      </p:sp>
      <p:grpSp>
        <p:nvGrpSpPr>
          <p:cNvPr id="2" name="Group 1"/>
          <p:cNvGrpSpPr/>
          <p:nvPr/>
        </p:nvGrpSpPr>
        <p:grpSpPr>
          <a:xfrm>
            <a:off x="609600" y="4037013"/>
            <a:ext cx="8229600" cy="1862137"/>
            <a:chOff x="609600" y="4037013"/>
            <a:chExt cx="8229600" cy="1862137"/>
          </a:xfrm>
        </p:grpSpPr>
        <p:sp>
          <p:nvSpPr>
            <p:cNvPr id="931842" name="Text Box 2"/>
            <p:cNvSpPr txBox="1">
              <a:spLocks noChangeArrowheads="1"/>
            </p:cNvSpPr>
            <p:nvPr/>
          </p:nvSpPr>
          <p:spPr bwMode="auto">
            <a:xfrm>
              <a:off x="1295400" y="5486400"/>
              <a:ext cx="65532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marL="460375">
                <a:tabLst>
                  <a:tab pos="4862513" algn="r"/>
                  <a:tab pos="6289675" algn="r"/>
                </a:tabLst>
                <a:defRPr sz="2400">
                  <a:solidFill>
                    <a:schemeClr val="tx1"/>
                  </a:solidFill>
                  <a:latin typeface="Comic Sans MS" charset="0"/>
                  <a:ea typeface="ＭＳ Ｐゴシック" charset="0"/>
                  <a:cs typeface="ＭＳ Ｐゴシック" charset="0"/>
                </a:defRPr>
              </a:lvl1pPr>
              <a:lvl2pPr marL="742950" indent="-285750">
                <a:tabLst>
                  <a:tab pos="4862513" algn="r"/>
                  <a:tab pos="6289675" algn="r"/>
                </a:tabLst>
                <a:defRPr sz="2400">
                  <a:solidFill>
                    <a:schemeClr val="tx1"/>
                  </a:solidFill>
                  <a:latin typeface="Comic Sans MS" charset="0"/>
                  <a:ea typeface="ＭＳ Ｐゴシック" charset="0"/>
                </a:defRPr>
              </a:lvl2pPr>
              <a:lvl3pPr marL="1143000" indent="-228600">
                <a:tabLst>
                  <a:tab pos="4862513" algn="r"/>
                  <a:tab pos="6289675" algn="r"/>
                </a:tabLst>
                <a:defRPr sz="2400">
                  <a:solidFill>
                    <a:schemeClr val="tx1"/>
                  </a:solidFill>
                  <a:latin typeface="Comic Sans MS" charset="0"/>
                  <a:ea typeface="ＭＳ Ｐゴシック" charset="0"/>
                </a:defRPr>
              </a:lvl3pPr>
              <a:lvl4pPr marL="1600200" indent="-228600">
                <a:tabLst>
                  <a:tab pos="4862513" algn="r"/>
                  <a:tab pos="6289675" algn="r"/>
                </a:tabLst>
                <a:defRPr sz="2400">
                  <a:solidFill>
                    <a:schemeClr val="tx1"/>
                  </a:solidFill>
                  <a:latin typeface="Comic Sans MS" charset="0"/>
                  <a:ea typeface="ＭＳ Ｐゴシック" charset="0"/>
                </a:defRPr>
              </a:lvl4pPr>
              <a:lvl5pPr marL="2057400" indent="-228600">
                <a:tabLst>
                  <a:tab pos="4862513" algn="r"/>
                  <a:tab pos="6289675"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4862513" algn="r"/>
                  <a:tab pos="6289675"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4862513" algn="r"/>
                  <a:tab pos="6289675"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4862513" algn="r"/>
                  <a:tab pos="6289675"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4862513" algn="r"/>
                  <a:tab pos="6289675" algn="r"/>
                </a:tabLst>
                <a:defRPr sz="2400">
                  <a:solidFill>
                    <a:schemeClr val="tx1"/>
                  </a:solidFill>
                  <a:latin typeface="Comic Sans MS" charset="0"/>
                  <a:ea typeface="ＭＳ Ｐゴシック" charset="0"/>
                </a:defRPr>
              </a:lvl9pPr>
            </a:lstStyle>
            <a:p>
              <a:pPr algn="l">
                <a:spcBef>
                  <a:spcPct val="50000"/>
                </a:spcBef>
              </a:pPr>
              <a:r>
                <a:rPr lang="en-US" sz="2100">
                  <a:latin typeface="Arial" charset="0"/>
                  <a:cs typeface="Arial" charset="0"/>
                </a:rPr>
                <a:t>Interest revenue		4.50</a:t>
              </a:r>
            </a:p>
          </p:txBody>
        </p:sp>
        <p:sp>
          <p:nvSpPr>
            <p:cNvPr id="18437" name="Text Box 6"/>
            <p:cNvSpPr txBox="1">
              <a:spLocks noChangeArrowheads="1"/>
            </p:cNvSpPr>
            <p:nvPr/>
          </p:nvSpPr>
          <p:spPr bwMode="auto">
            <a:xfrm>
              <a:off x="609600" y="4037013"/>
              <a:ext cx="8229600"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tabLst>
                  <a:tab pos="514350" algn="l"/>
                </a:tabLst>
                <a:defRPr sz="2400">
                  <a:solidFill>
                    <a:schemeClr val="tx1"/>
                  </a:solidFill>
                  <a:latin typeface="Comic Sans MS" charset="0"/>
                  <a:ea typeface="ＭＳ Ｐゴシック" charset="0"/>
                  <a:cs typeface="ＭＳ Ｐゴシック" charset="0"/>
                </a:defRPr>
              </a:lvl1pPr>
              <a:lvl2pPr marL="742950" indent="-285750">
                <a:tabLst>
                  <a:tab pos="514350" algn="l"/>
                </a:tabLst>
                <a:defRPr sz="2400">
                  <a:solidFill>
                    <a:schemeClr val="tx1"/>
                  </a:solidFill>
                  <a:latin typeface="Comic Sans MS" charset="0"/>
                  <a:ea typeface="ＭＳ Ｐゴシック" charset="0"/>
                </a:defRPr>
              </a:lvl2pPr>
              <a:lvl3pPr marL="1143000" indent="-228600">
                <a:tabLst>
                  <a:tab pos="514350" algn="l"/>
                </a:tabLst>
                <a:defRPr sz="2400">
                  <a:solidFill>
                    <a:schemeClr val="tx1"/>
                  </a:solidFill>
                  <a:latin typeface="Comic Sans MS" charset="0"/>
                  <a:ea typeface="ＭＳ Ｐゴシック" charset="0"/>
                </a:defRPr>
              </a:lvl3pPr>
              <a:lvl4pPr marL="1600200" indent="-228600">
                <a:tabLst>
                  <a:tab pos="514350" algn="l"/>
                </a:tabLst>
                <a:defRPr sz="2400">
                  <a:solidFill>
                    <a:schemeClr val="tx1"/>
                  </a:solidFill>
                  <a:latin typeface="Comic Sans MS" charset="0"/>
                  <a:ea typeface="ＭＳ Ｐゴシック" charset="0"/>
                </a:defRPr>
              </a:lvl4pPr>
              <a:lvl5pPr marL="2057400" indent="-228600">
                <a:tabLst>
                  <a:tab pos="514350" algn="l"/>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514350" algn="l"/>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514350" algn="l"/>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514350" algn="l"/>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514350" algn="l"/>
                </a:tabLst>
                <a:defRPr sz="2400">
                  <a:solidFill>
                    <a:schemeClr val="tx1"/>
                  </a:solidFill>
                  <a:latin typeface="Comic Sans MS" charset="0"/>
                  <a:ea typeface="ＭＳ Ｐゴシック" charset="0"/>
                </a:defRPr>
              </a:lvl9pPr>
            </a:lstStyle>
            <a:p>
              <a:pPr algn="l">
                <a:lnSpc>
                  <a:spcPct val="115000"/>
                </a:lnSpc>
              </a:pPr>
              <a:r>
                <a:rPr lang="en-US" sz="2100" dirty="0">
                  <a:latin typeface="Arial" charset="0"/>
                </a:rPr>
                <a:t>Assuming that you owe $300 at the end of the month, and </a:t>
              </a:r>
              <a:r>
                <a:rPr lang="en-US" sz="2100" dirty="0" err="1">
                  <a:latin typeface="Arial" charset="0"/>
                </a:rPr>
                <a:t>JCPenney</a:t>
              </a:r>
              <a:r>
                <a:rPr lang="en-US" sz="2100" dirty="0">
                  <a:latin typeface="Arial" charset="0"/>
                </a:rPr>
                <a:t> charges 1.5% per month on the balance due</a:t>
              </a:r>
            </a:p>
          </p:txBody>
        </p:sp>
        <p:sp>
          <p:nvSpPr>
            <p:cNvPr id="931847" name="Text Box 7"/>
            <p:cNvSpPr txBox="1">
              <a:spLocks noChangeArrowheads="1"/>
            </p:cNvSpPr>
            <p:nvPr/>
          </p:nvSpPr>
          <p:spPr bwMode="auto">
            <a:xfrm>
              <a:off x="1295400" y="5029200"/>
              <a:ext cx="65532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tabLst>
                  <a:tab pos="4862513" algn="r"/>
                </a:tabLst>
                <a:defRPr sz="2400">
                  <a:solidFill>
                    <a:schemeClr val="tx1"/>
                  </a:solidFill>
                  <a:latin typeface="Comic Sans MS" charset="0"/>
                  <a:ea typeface="ＭＳ Ｐゴシック" charset="0"/>
                  <a:cs typeface="ＭＳ Ｐゴシック" charset="0"/>
                </a:defRPr>
              </a:lvl1pPr>
              <a:lvl2pPr marL="742950" indent="-285750">
                <a:tabLst>
                  <a:tab pos="4862513" algn="r"/>
                </a:tabLst>
                <a:defRPr sz="2400">
                  <a:solidFill>
                    <a:schemeClr val="tx1"/>
                  </a:solidFill>
                  <a:latin typeface="Comic Sans MS" charset="0"/>
                  <a:ea typeface="ＭＳ Ｐゴシック" charset="0"/>
                </a:defRPr>
              </a:lvl2pPr>
              <a:lvl3pPr marL="1143000" indent="-228600">
                <a:tabLst>
                  <a:tab pos="4862513" algn="r"/>
                </a:tabLst>
                <a:defRPr sz="2400">
                  <a:solidFill>
                    <a:schemeClr val="tx1"/>
                  </a:solidFill>
                  <a:latin typeface="Comic Sans MS" charset="0"/>
                  <a:ea typeface="ＭＳ Ｐゴシック" charset="0"/>
                </a:defRPr>
              </a:lvl3pPr>
              <a:lvl4pPr marL="1600200" indent="-228600">
                <a:tabLst>
                  <a:tab pos="4862513" algn="r"/>
                </a:tabLst>
                <a:defRPr sz="2400">
                  <a:solidFill>
                    <a:schemeClr val="tx1"/>
                  </a:solidFill>
                  <a:latin typeface="Comic Sans MS" charset="0"/>
                  <a:ea typeface="ＭＳ Ｐゴシック" charset="0"/>
                </a:defRPr>
              </a:lvl4pPr>
              <a:lvl5pPr marL="2057400" indent="-228600">
                <a:tabLst>
                  <a:tab pos="4862513"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4862513"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4862513"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4862513"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4862513" algn="r"/>
                </a:tabLst>
                <a:defRPr sz="2400">
                  <a:solidFill>
                    <a:schemeClr val="tx1"/>
                  </a:solidFill>
                  <a:latin typeface="Comic Sans MS" charset="0"/>
                  <a:ea typeface="ＭＳ Ｐゴシック" charset="0"/>
                </a:defRPr>
              </a:lvl9pPr>
            </a:lstStyle>
            <a:p>
              <a:pPr algn="l">
                <a:spcBef>
                  <a:spcPct val="50000"/>
                </a:spcBef>
              </a:pPr>
              <a:r>
                <a:rPr lang="en-US" sz="2100">
                  <a:latin typeface="Arial" charset="0"/>
                  <a:cs typeface="Arial" charset="0"/>
                </a:rPr>
                <a:t>Accounts receivable	4.50</a:t>
              </a:r>
            </a:p>
          </p:txBody>
        </p:sp>
      </p:grpSp>
      <p:sp>
        <p:nvSpPr>
          <p:cNvPr id="18439" name="Line 8"/>
          <p:cNvSpPr>
            <a:spLocks noChangeShapeType="1"/>
          </p:cNvSpPr>
          <p:nvPr/>
        </p:nvSpPr>
        <p:spPr bwMode="auto">
          <a:xfrm>
            <a:off x="304800" y="3810000"/>
            <a:ext cx="8458200" cy="0"/>
          </a:xfrm>
          <a:prstGeom prst="line">
            <a:avLst/>
          </a:prstGeom>
          <a:noFill/>
          <a:ln w="28575" cap="sq">
            <a:solidFill>
              <a:srgbClr val="800000"/>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931852" name="Rectangle 12"/>
          <p:cNvSpPr>
            <a:spLocks noGrp="1" noChangeArrowheads="1"/>
          </p:cNvSpPr>
          <p:nvPr>
            <p:ph type="title"/>
          </p:nvPr>
        </p:nvSpPr>
        <p:spPr bwMode="auto">
          <a:xfrm>
            <a:off x="457200" y="457200"/>
            <a:ext cx="82296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i="0" dirty="0">
                <a:solidFill>
                  <a:schemeClr val="bg1"/>
                </a:solidFill>
                <a:effectLst>
                  <a:outerShdw blurRad="38100" dist="38100" dir="2700000" algn="tl">
                    <a:srgbClr val="000000"/>
                  </a:outerShdw>
                </a:effectLst>
                <a:latin typeface="Arial" charset="0"/>
                <a:cs typeface="+mj-cs"/>
              </a:rPr>
              <a:t>Credit Card Sales on Store Cards</a:t>
            </a:r>
            <a:br>
              <a:rPr lang="en-US" i="0" dirty="0">
                <a:solidFill>
                  <a:schemeClr val="bg1"/>
                </a:solidFill>
                <a:effectLst>
                  <a:outerShdw blurRad="38100" dist="38100" dir="2700000" algn="tl">
                    <a:srgbClr val="000000"/>
                  </a:outerShdw>
                </a:effectLst>
                <a:latin typeface="Arial" charset="0"/>
                <a:cs typeface="+mj-cs"/>
              </a:rPr>
            </a:br>
            <a:endParaRPr lang="en-US" i="0" dirty="0">
              <a:solidFill>
                <a:schemeClr val="bg1"/>
              </a:solidFill>
              <a:effectLst>
                <a:outerShdw blurRad="38100" dist="38100" dir="2700000" algn="tl">
                  <a:srgbClr val="000000"/>
                </a:outerShdw>
              </a:effectLst>
              <a:latin typeface="Arial" charset="0"/>
              <a:cs typeface="+mj-cs"/>
            </a:endParaRPr>
          </a:p>
        </p:txBody>
      </p:sp>
      <p:sp>
        <p:nvSpPr>
          <p:cNvPr id="931853" name="Rectangle 13"/>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sp>
        <p:nvSpPr>
          <p:cNvPr id="18442" name="Text Box 14"/>
          <p:cNvSpPr txBox="1">
            <a:spLocks noChangeArrowheads="1"/>
          </p:cNvSpPr>
          <p:nvPr/>
        </p:nvSpPr>
        <p:spPr bwMode="auto">
          <a:xfrm>
            <a:off x="1676400" y="6369050"/>
            <a:ext cx="7315200" cy="336550"/>
          </a:xfrm>
          <a:prstGeom prst="rect">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marL="457200" indent="-45720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spcBef>
                <a:spcPct val="50000"/>
              </a:spcBef>
            </a:pPr>
            <a:r>
              <a:rPr lang="en-US" sz="1600" b="1" i="1">
                <a:solidFill>
                  <a:schemeClr val="bg2"/>
                </a:solidFill>
                <a:latin typeface="Arial" charset="0"/>
              </a:rPr>
              <a:t>LO 2  Explain how accounts receivable are recognized in the accounts.</a:t>
            </a:r>
          </a:p>
        </p:txBody>
      </p:sp>
    </p:spTree>
    <p:extLst>
      <p:ext uri="{BB962C8B-B14F-4D97-AF65-F5344CB8AC3E}">
        <p14:creationId xmlns:p14="http://schemas.microsoft.com/office/powerpoint/2010/main" val="34718773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3"/>
          <p:cNvSpPr txBox="1">
            <a:spLocks noChangeArrowheads="1"/>
          </p:cNvSpPr>
          <p:nvPr/>
        </p:nvSpPr>
        <p:spPr bwMode="auto">
          <a:xfrm>
            <a:off x="609600" y="2012950"/>
            <a:ext cx="792480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lnSpc>
                <a:spcPct val="120000"/>
              </a:lnSpc>
            </a:pPr>
            <a:r>
              <a:rPr lang="en-US" sz="2000" b="1">
                <a:solidFill>
                  <a:srgbClr val="800000"/>
                </a:solidFill>
                <a:latin typeface="Arial" charset="0"/>
              </a:rPr>
              <a:t>Illustration:</a:t>
            </a:r>
            <a:r>
              <a:rPr lang="en-US" sz="2000">
                <a:latin typeface="Arial" charset="0"/>
              </a:rPr>
              <a:t>  Morgan Marie purchases $1,000 of compact discs for her restaurant from Sondgeroth Music Co., and she charges this amount on her Visa First Bank Card. The service fee that First Bank charges Sondgeroth Music is 3%.</a:t>
            </a:r>
          </a:p>
        </p:txBody>
      </p:sp>
      <p:sp>
        <p:nvSpPr>
          <p:cNvPr id="104450" name="Text Box 4"/>
          <p:cNvSpPr txBox="1">
            <a:spLocks noChangeArrowheads="1"/>
          </p:cNvSpPr>
          <p:nvPr/>
        </p:nvSpPr>
        <p:spPr bwMode="auto">
          <a:xfrm>
            <a:off x="990600" y="6369050"/>
            <a:ext cx="8001000" cy="336550"/>
          </a:xfrm>
          <a:prstGeom prst="rect">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marL="457200" indent="-45720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spcBef>
                <a:spcPct val="50000"/>
              </a:spcBef>
            </a:pPr>
            <a:r>
              <a:rPr lang="en-US" sz="1600" b="1" i="1">
                <a:solidFill>
                  <a:schemeClr val="bg2"/>
                </a:solidFill>
                <a:latin typeface="Arial" charset="0"/>
              </a:rPr>
              <a:t>LO 9  Describe methods to accelerate the receipt of cash from receivables.</a:t>
            </a:r>
          </a:p>
        </p:txBody>
      </p:sp>
      <p:sp>
        <p:nvSpPr>
          <p:cNvPr id="855045" name="Rectangle 5"/>
          <p:cNvSpPr>
            <a:spLocks noGrp="1" noChangeArrowheads="1"/>
          </p:cNvSpPr>
          <p:nvPr>
            <p:ph type="title"/>
          </p:nvPr>
        </p:nvSpPr>
        <p:spPr bwMode="auto">
          <a:xfrm>
            <a:off x="457200" y="457200"/>
            <a:ext cx="82296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i="0" dirty="0">
                <a:solidFill>
                  <a:schemeClr val="bg1"/>
                </a:solidFill>
                <a:effectLst>
                  <a:outerShdw blurRad="38100" dist="38100" dir="2700000" algn="tl">
                    <a:srgbClr val="000000"/>
                  </a:outerShdw>
                </a:effectLst>
                <a:latin typeface="Arial" charset="0"/>
                <a:cs typeface="+mj-cs"/>
              </a:rPr>
              <a:t>Credit Card Sales on Visa/MasterCard</a:t>
            </a:r>
          </a:p>
        </p:txBody>
      </p:sp>
      <p:sp>
        <p:nvSpPr>
          <p:cNvPr id="855047" name="Text Box 7"/>
          <p:cNvSpPr txBox="1">
            <a:spLocks noChangeArrowheads="1"/>
          </p:cNvSpPr>
          <p:nvPr/>
        </p:nvSpPr>
        <p:spPr bwMode="auto">
          <a:xfrm>
            <a:off x="1371600" y="3886200"/>
            <a:ext cx="6934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tabLst>
                <a:tab pos="5029200" algn="r"/>
              </a:tabLst>
              <a:defRPr sz="2400">
                <a:solidFill>
                  <a:schemeClr val="tx1"/>
                </a:solidFill>
                <a:latin typeface="Comic Sans MS" charset="0"/>
                <a:ea typeface="ＭＳ Ｐゴシック" charset="0"/>
                <a:cs typeface="ＭＳ Ｐゴシック" charset="0"/>
              </a:defRPr>
            </a:lvl1pPr>
            <a:lvl2pPr marL="742950" indent="-285750">
              <a:tabLst>
                <a:tab pos="5029200" algn="r"/>
              </a:tabLst>
              <a:defRPr sz="2400">
                <a:solidFill>
                  <a:schemeClr val="tx1"/>
                </a:solidFill>
                <a:latin typeface="Comic Sans MS" charset="0"/>
                <a:ea typeface="ＭＳ Ｐゴシック" charset="0"/>
              </a:defRPr>
            </a:lvl2pPr>
            <a:lvl3pPr marL="1143000" indent="-228600">
              <a:tabLst>
                <a:tab pos="5029200" algn="r"/>
              </a:tabLst>
              <a:defRPr sz="2400">
                <a:solidFill>
                  <a:schemeClr val="tx1"/>
                </a:solidFill>
                <a:latin typeface="Comic Sans MS" charset="0"/>
                <a:ea typeface="ＭＳ Ｐゴシック" charset="0"/>
              </a:defRPr>
            </a:lvl3pPr>
            <a:lvl4pPr marL="1600200" indent="-228600">
              <a:tabLst>
                <a:tab pos="5029200" algn="r"/>
              </a:tabLst>
              <a:defRPr sz="2400">
                <a:solidFill>
                  <a:schemeClr val="tx1"/>
                </a:solidFill>
                <a:latin typeface="Comic Sans MS" charset="0"/>
                <a:ea typeface="ＭＳ Ｐゴシック" charset="0"/>
              </a:defRPr>
            </a:lvl4pPr>
            <a:lvl5pPr marL="2057400" indent="-228600">
              <a:tabLst>
                <a:tab pos="5029200"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5029200"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5029200"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5029200"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5029200" algn="r"/>
              </a:tabLst>
              <a:defRPr sz="2400">
                <a:solidFill>
                  <a:schemeClr val="tx1"/>
                </a:solidFill>
                <a:latin typeface="Comic Sans MS" charset="0"/>
                <a:ea typeface="ＭＳ Ｐゴシック" charset="0"/>
              </a:defRPr>
            </a:lvl9pPr>
          </a:lstStyle>
          <a:p>
            <a:pPr algn="l"/>
            <a:r>
              <a:rPr lang="en-US" sz="2000">
                <a:latin typeface="Arial" charset="0"/>
              </a:rPr>
              <a:t>Cash </a:t>
            </a:r>
            <a:r>
              <a:rPr lang="en-US" sz="2000">
                <a:latin typeface="Arial" charset="0"/>
                <a:cs typeface="Arial" charset="0"/>
              </a:rPr>
              <a:t>	970</a:t>
            </a:r>
          </a:p>
        </p:txBody>
      </p:sp>
      <p:sp>
        <p:nvSpPr>
          <p:cNvPr id="855049" name="Text Box 9"/>
          <p:cNvSpPr txBox="1">
            <a:spLocks noChangeArrowheads="1"/>
          </p:cNvSpPr>
          <p:nvPr/>
        </p:nvSpPr>
        <p:spPr bwMode="auto">
          <a:xfrm>
            <a:off x="1371600" y="4343400"/>
            <a:ext cx="6934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marL="457200" indent="-457200">
              <a:tabLst>
                <a:tab pos="5029200" algn="r"/>
                <a:tab pos="6350000" algn="r"/>
              </a:tabLst>
              <a:defRPr sz="2400">
                <a:solidFill>
                  <a:schemeClr val="tx1"/>
                </a:solidFill>
                <a:latin typeface="Comic Sans MS" charset="0"/>
                <a:ea typeface="ＭＳ Ｐゴシック" charset="0"/>
                <a:cs typeface="ＭＳ Ｐゴシック" charset="0"/>
              </a:defRPr>
            </a:lvl1pPr>
            <a:lvl2pPr marL="742950" indent="-285750">
              <a:tabLst>
                <a:tab pos="5029200" algn="r"/>
                <a:tab pos="6350000" algn="r"/>
              </a:tabLst>
              <a:defRPr sz="2400">
                <a:solidFill>
                  <a:schemeClr val="tx1"/>
                </a:solidFill>
                <a:latin typeface="Comic Sans MS" charset="0"/>
                <a:ea typeface="ＭＳ Ｐゴシック" charset="0"/>
              </a:defRPr>
            </a:lvl2pPr>
            <a:lvl3pPr marL="1143000" indent="-228600">
              <a:tabLst>
                <a:tab pos="5029200" algn="r"/>
                <a:tab pos="6350000" algn="r"/>
              </a:tabLst>
              <a:defRPr sz="2400">
                <a:solidFill>
                  <a:schemeClr val="tx1"/>
                </a:solidFill>
                <a:latin typeface="Comic Sans MS" charset="0"/>
                <a:ea typeface="ＭＳ Ｐゴシック" charset="0"/>
              </a:defRPr>
            </a:lvl3pPr>
            <a:lvl4pPr marL="1600200" indent="-228600">
              <a:tabLst>
                <a:tab pos="5029200" algn="r"/>
                <a:tab pos="6350000" algn="r"/>
              </a:tabLst>
              <a:defRPr sz="2400">
                <a:solidFill>
                  <a:schemeClr val="tx1"/>
                </a:solidFill>
                <a:latin typeface="Comic Sans MS" charset="0"/>
                <a:ea typeface="ＭＳ Ｐゴシック" charset="0"/>
              </a:defRPr>
            </a:lvl4pPr>
            <a:lvl5pPr marL="2057400" indent="-228600">
              <a:tabLst>
                <a:tab pos="5029200" algn="r"/>
                <a:tab pos="6350000"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5029200" algn="r"/>
                <a:tab pos="6350000"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5029200" algn="r"/>
                <a:tab pos="6350000"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5029200" algn="r"/>
                <a:tab pos="6350000"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5029200" algn="r"/>
                <a:tab pos="6350000" algn="r"/>
              </a:tabLst>
              <a:defRPr sz="2400">
                <a:solidFill>
                  <a:schemeClr val="tx1"/>
                </a:solidFill>
                <a:latin typeface="Comic Sans MS" charset="0"/>
                <a:ea typeface="ＭＳ Ｐゴシック" charset="0"/>
              </a:defRPr>
            </a:lvl9pPr>
          </a:lstStyle>
          <a:p>
            <a:pPr algn="l"/>
            <a:r>
              <a:rPr lang="en-US" sz="2000">
                <a:latin typeface="Arial" charset="0"/>
              </a:rPr>
              <a:t>Service charge expense </a:t>
            </a:r>
            <a:r>
              <a:rPr lang="en-US" sz="2000">
                <a:latin typeface="Arial" charset="0"/>
                <a:cs typeface="Arial" charset="0"/>
              </a:rPr>
              <a:t>	30</a:t>
            </a:r>
          </a:p>
        </p:txBody>
      </p:sp>
      <p:sp>
        <p:nvSpPr>
          <p:cNvPr id="855050" name="Text Box 10"/>
          <p:cNvSpPr txBox="1">
            <a:spLocks noChangeArrowheads="1"/>
          </p:cNvSpPr>
          <p:nvPr/>
        </p:nvSpPr>
        <p:spPr bwMode="auto">
          <a:xfrm>
            <a:off x="1371600" y="4816475"/>
            <a:ext cx="6934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marL="457200" indent="-457200">
              <a:tabLst>
                <a:tab pos="4864100" algn="r"/>
                <a:tab pos="6350000" algn="r"/>
              </a:tabLst>
              <a:defRPr sz="2400">
                <a:solidFill>
                  <a:schemeClr val="tx1"/>
                </a:solidFill>
                <a:latin typeface="Comic Sans MS" charset="0"/>
                <a:ea typeface="ＭＳ Ｐゴシック" charset="0"/>
                <a:cs typeface="ＭＳ Ｐゴシック" charset="0"/>
              </a:defRPr>
            </a:lvl1pPr>
            <a:lvl2pPr marL="742950" indent="-285750">
              <a:tabLst>
                <a:tab pos="4864100" algn="r"/>
                <a:tab pos="6350000" algn="r"/>
              </a:tabLst>
              <a:defRPr sz="2400">
                <a:solidFill>
                  <a:schemeClr val="tx1"/>
                </a:solidFill>
                <a:latin typeface="Comic Sans MS" charset="0"/>
                <a:ea typeface="ＭＳ Ｐゴシック" charset="0"/>
              </a:defRPr>
            </a:lvl2pPr>
            <a:lvl3pPr marL="1143000" indent="-228600">
              <a:tabLst>
                <a:tab pos="4864100" algn="r"/>
                <a:tab pos="6350000" algn="r"/>
              </a:tabLst>
              <a:defRPr sz="2400">
                <a:solidFill>
                  <a:schemeClr val="tx1"/>
                </a:solidFill>
                <a:latin typeface="Comic Sans MS" charset="0"/>
                <a:ea typeface="ＭＳ Ｐゴシック" charset="0"/>
              </a:defRPr>
            </a:lvl3pPr>
            <a:lvl4pPr marL="1600200" indent="-228600">
              <a:tabLst>
                <a:tab pos="4864100" algn="r"/>
                <a:tab pos="6350000" algn="r"/>
              </a:tabLst>
              <a:defRPr sz="2400">
                <a:solidFill>
                  <a:schemeClr val="tx1"/>
                </a:solidFill>
                <a:latin typeface="Comic Sans MS" charset="0"/>
                <a:ea typeface="ＭＳ Ｐゴシック" charset="0"/>
              </a:defRPr>
            </a:lvl4pPr>
            <a:lvl5pPr marL="2057400" indent="-228600">
              <a:tabLst>
                <a:tab pos="4864100" algn="r"/>
                <a:tab pos="6350000"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4864100" algn="r"/>
                <a:tab pos="6350000"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4864100" algn="r"/>
                <a:tab pos="6350000"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4864100" algn="r"/>
                <a:tab pos="6350000"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4864100" algn="r"/>
                <a:tab pos="6350000" algn="r"/>
              </a:tabLst>
              <a:defRPr sz="2400">
                <a:solidFill>
                  <a:schemeClr val="tx1"/>
                </a:solidFill>
                <a:latin typeface="Comic Sans MS" charset="0"/>
                <a:ea typeface="ＭＳ Ｐゴシック" charset="0"/>
              </a:defRPr>
            </a:lvl9pPr>
          </a:lstStyle>
          <a:p>
            <a:pPr algn="l"/>
            <a:r>
              <a:rPr lang="en-US" sz="2000">
                <a:latin typeface="Arial" charset="0"/>
                <a:cs typeface="Arial" charset="0"/>
              </a:rPr>
              <a:t>	 </a:t>
            </a:r>
            <a:r>
              <a:rPr lang="en-US" sz="2000">
                <a:latin typeface="Arial" charset="0"/>
              </a:rPr>
              <a:t>Sales revenue</a:t>
            </a:r>
            <a:r>
              <a:rPr lang="en-US" sz="2000">
                <a:latin typeface="Arial" charset="0"/>
                <a:cs typeface="Arial" charset="0"/>
              </a:rPr>
              <a:t>		1,000</a:t>
            </a:r>
          </a:p>
        </p:txBody>
      </p:sp>
      <p:sp>
        <p:nvSpPr>
          <p:cNvPr id="104455" name="Text Box 11"/>
          <p:cNvSpPr txBox="1">
            <a:spLocks noChangeArrowheads="1"/>
          </p:cNvSpPr>
          <p:nvPr/>
        </p:nvSpPr>
        <p:spPr bwMode="auto">
          <a:xfrm>
            <a:off x="609600" y="1371600"/>
            <a:ext cx="76200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buSzPct val="80000"/>
            </a:pPr>
            <a:r>
              <a:rPr lang="en-US" sz="2600" b="1">
                <a:latin typeface="Arial" charset="0"/>
              </a:rPr>
              <a:t>National Credit Card Sales</a:t>
            </a:r>
          </a:p>
        </p:txBody>
      </p:sp>
      <p:sp>
        <p:nvSpPr>
          <p:cNvPr id="855052" name="Rectangle 12"/>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spTree>
    <p:extLst>
      <p:ext uri="{BB962C8B-B14F-4D97-AF65-F5344CB8AC3E}">
        <p14:creationId xmlns:p14="http://schemas.microsoft.com/office/powerpoint/2010/main" val="29421374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55047"/>
                                        </p:tgtEl>
                                        <p:attrNameLst>
                                          <p:attrName>style.visibility</p:attrName>
                                        </p:attrNameLst>
                                      </p:cBhvr>
                                      <p:to>
                                        <p:strVal val="visible"/>
                                      </p:to>
                                    </p:set>
                                    <p:animEffect transition="in" filter="wipe(left)">
                                      <p:cBhvr>
                                        <p:cTn id="7" dur="500"/>
                                        <p:tgtEl>
                                          <p:spTgt spid="8550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55049"/>
                                        </p:tgtEl>
                                        <p:attrNameLst>
                                          <p:attrName>style.visibility</p:attrName>
                                        </p:attrNameLst>
                                      </p:cBhvr>
                                      <p:to>
                                        <p:strVal val="visible"/>
                                      </p:to>
                                    </p:set>
                                    <p:animEffect transition="in" filter="wipe(left)">
                                      <p:cBhvr>
                                        <p:cTn id="12" dur="500"/>
                                        <p:tgtEl>
                                          <p:spTgt spid="8550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55050"/>
                                        </p:tgtEl>
                                        <p:attrNameLst>
                                          <p:attrName>style.visibility</p:attrName>
                                        </p:attrNameLst>
                                      </p:cBhvr>
                                      <p:to>
                                        <p:strVal val="visible"/>
                                      </p:to>
                                    </p:set>
                                    <p:animEffect transition="in" filter="wipe(left)">
                                      <p:cBhvr>
                                        <p:cTn id="17" dur="500"/>
                                        <p:tgtEl>
                                          <p:spTgt spid="855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47" grpId="0" autoUpdateAnimBg="0"/>
      <p:bldP spid="855049" grpId="0" autoUpdateAnimBg="0"/>
      <p:bldP spid="855050"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5" name="Rectangle 5"/>
          <p:cNvSpPr>
            <a:spLocks noGrp="1" noChangeArrowheads="1"/>
          </p:cNvSpPr>
          <p:nvPr>
            <p:ph type="title"/>
          </p:nvPr>
        </p:nvSpPr>
        <p:spPr bwMode="auto">
          <a:xfrm>
            <a:off x="457200" y="457200"/>
            <a:ext cx="82296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i="0">
                <a:solidFill>
                  <a:schemeClr val="bg1"/>
                </a:solidFill>
                <a:effectLst>
                  <a:outerShdw blurRad="38100" dist="38100" dir="2700000" algn="tl">
                    <a:srgbClr val="000000"/>
                  </a:outerShdw>
                </a:effectLst>
                <a:latin typeface="Arial" charset="0"/>
                <a:cs typeface="+mj-cs"/>
              </a:rPr>
              <a:t>Financial Statement Presentation</a:t>
            </a:r>
          </a:p>
        </p:txBody>
      </p:sp>
      <p:sp>
        <p:nvSpPr>
          <p:cNvPr id="86018" name="Text Box 11"/>
          <p:cNvSpPr txBox="1">
            <a:spLocks noChangeArrowheads="1"/>
          </p:cNvSpPr>
          <p:nvPr/>
        </p:nvSpPr>
        <p:spPr bwMode="auto">
          <a:xfrm>
            <a:off x="1143000" y="6369050"/>
            <a:ext cx="7848600" cy="336550"/>
          </a:xfrm>
          <a:prstGeom prst="rect">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marL="457200" indent="-45720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spcBef>
                <a:spcPct val="50000"/>
              </a:spcBef>
            </a:pPr>
            <a:r>
              <a:rPr lang="en-US" sz="1600" b="1" i="1">
                <a:solidFill>
                  <a:schemeClr val="bg2"/>
                </a:solidFill>
                <a:latin typeface="Arial" charset="0"/>
              </a:rPr>
              <a:t>LO 6  Explain the statement presentation of receivables.</a:t>
            </a:r>
          </a:p>
        </p:txBody>
      </p:sp>
      <p:sp>
        <p:nvSpPr>
          <p:cNvPr id="86019" name="Rectangle 13"/>
          <p:cNvSpPr>
            <a:spLocks noChangeArrowheads="1"/>
          </p:cNvSpPr>
          <p:nvPr/>
        </p:nvSpPr>
        <p:spPr bwMode="auto">
          <a:xfrm>
            <a:off x="6324600" y="1447800"/>
            <a:ext cx="251460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pPr algn="l"/>
            <a:r>
              <a:rPr lang="en-US" sz="1400" b="1">
                <a:latin typeface="Arial" charset="0"/>
              </a:rPr>
              <a:t>Illustration 8-14 </a:t>
            </a:r>
          </a:p>
          <a:p>
            <a:pPr algn="l"/>
            <a:r>
              <a:rPr lang="en-US" sz="1400">
                <a:latin typeface="Arial" charset="0"/>
              </a:rPr>
              <a:t>Balance sheet presentation </a:t>
            </a:r>
          </a:p>
          <a:p>
            <a:pPr algn="l"/>
            <a:r>
              <a:rPr lang="en-US" sz="1400">
                <a:latin typeface="Arial" charset="0"/>
              </a:rPr>
              <a:t>of receivables</a:t>
            </a:r>
          </a:p>
        </p:txBody>
      </p:sp>
      <p:sp>
        <p:nvSpPr>
          <p:cNvPr id="844815" name="Rectangle 15"/>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pic>
        <p:nvPicPr>
          <p:cNvPr id="86021"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09800"/>
            <a:ext cx="8153400" cy="3471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5" name="Rectangle 3"/>
          <p:cNvSpPr>
            <a:spLocks noGrp="1" noChangeArrowheads="1"/>
          </p:cNvSpPr>
          <p:nvPr>
            <p:ph type="title"/>
          </p:nvPr>
        </p:nvSpPr>
        <p:spPr bwMode="auto">
          <a:xfrm>
            <a:off x="457200" y="457200"/>
            <a:ext cx="82296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i="0">
                <a:solidFill>
                  <a:schemeClr val="bg1"/>
                </a:solidFill>
                <a:effectLst>
                  <a:outerShdw blurRad="38100" dist="38100" dir="2700000" algn="tl">
                    <a:srgbClr val="000000"/>
                  </a:outerShdw>
                </a:effectLst>
                <a:latin typeface="Arial" charset="0"/>
                <a:cs typeface="+mj-cs"/>
              </a:rPr>
              <a:t>Valuing Accounts Receivable</a:t>
            </a:r>
          </a:p>
        </p:txBody>
      </p:sp>
      <p:sp>
        <p:nvSpPr>
          <p:cNvPr id="60418" name="Text Box 12"/>
          <p:cNvSpPr txBox="1">
            <a:spLocks noChangeArrowheads="1"/>
          </p:cNvSpPr>
          <p:nvPr/>
        </p:nvSpPr>
        <p:spPr bwMode="auto">
          <a:xfrm>
            <a:off x="1447800" y="6369050"/>
            <a:ext cx="7543800" cy="336550"/>
          </a:xfrm>
          <a:prstGeom prst="rect">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marL="457200" indent="-45720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spcBef>
                <a:spcPct val="50000"/>
              </a:spcBef>
            </a:pPr>
            <a:r>
              <a:rPr lang="en-US" sz="1600" b="1" i="1">
                <a:solidFill>
                  <a:schemeClr val="bg2"/>
                </a:solidFill>
                <a:latin typeface="Arial" charset="0"/>
              </a:rPr>
              <a:t>LO 3  Describe the methods used to account for bad debts.</a:t>
            </a:r>
          </a:p>
        </p:txBody>
      </p:sp>
      <p:sp>
        <p:nvSpPr>
          <p:cNvPr id="60419" name="Rectangle 11"/>
          <p:cNvSpPr>
            <a:spLocks noChangeArrowheads="1"/>
          </p:cNvSpPr>
          <p:nvPr/>
        </p:nvSpPr>
        <p:spPr bwMode="auto">
          <a:xfrm>
            <a:off x="5562600" y="1463675"/>
            <a:ext cx="33528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pPr algn="l"/>
            <a:r>
              <a:rPr lang="en-US" sz="1400" b="1">
                <a:latin typeface="Arial" charset="0"/>
              </a:rPr>
              <a:t>Illustration 8-9 </a:t>
            </a:r>
            <a:r>
              <a:rPr lang="en-US" sz="1400">
                <a:latin typeface="Arial" charset="0"/>
              </a:rPr>
              <a:t>Sketchers USA’s note disclosure of accounts receivable</a:t>
            </a:r>
          </a:p>
        </p:txBody>
      </p:sp>
      <p:sp>
        <p:nvSpPr>
          <p:cNvPr id="832526" name="Rectangle 14"/>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pic>
        <p:nvPicPr>
          <p:cNvPr id="6042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8153400" cy="213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49475"/>
            <a:ext cx="8153400" cy="303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
        <p:nvSpPr>
          <p:cNvPr id="731144" name="Rectangle 8"/>
          <p:cNvSpPr>
            <a:spLocks noGrp="1" noChangeArrowheads="1"/>
          </p:cNvSpPr>
          <p:nvPr>
            <p:ph type="title"/>
          </p:nvPr>
        </p:nvSpPr>
        <p:spPr bwMode="auto">
          <a:xfrm>
            <a:off x="457200" y="457200"/>
            <a:ext cx="82296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i="0">
                <a:solidFill>
                  <a:schemeClr val="bg1"/>
                </a:solidFill>
                <a:effectLst>
                  <a:outerShdw blurRad="38100" dist="38100" dir="2700000" algn="tl">
                    <a:srgbClr val="000000"/>
                  </a:outerShdw>
                </a:effectLst>
                <a:latin typeface="Arial" charset="0"/>
                <a:cs typeface="+mj-cs"/>
              </a:rPr>
              <a:t>Valuing Accounts Receivable</a:t>
            </a:r>
          </a:p>
        </p:txBody>
      </p:sp>
      <p:sp>
        <p:nvSpPr>
          <p:cNvPr id="50179" name="Text Box 14"/>
          <p:cNvSpPr txBox="1">
            <a:spLocks noChangeArrowheads="1"/>
          </p:cNvSpPr>
          <p:nvPr/>
        </p:nvSpPr>
        <p:spPr bwMode="auto">
          <a:xfrm>
            <a:off x="1447800" y="6369050"/>
            <a:ext cx="7543800" cy="336550"/>
          </a:xfrm>
          <a:prstGeom prst="rect">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marL="457200" indent="-45720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spcBef>
                <a:spcPct val="50000"/>
              </a:spcBef>
            </a:pPr>
            <a:r>
              <a:rPr lang="en-US" sz="1600" b="1" i="1">
                <a:solidFill>
                  <a:schemeClr val="bg2"/>
                </a:solidFill>
                <a:latin typeface="Arial" charset="0"/>
              </a:rPr>
              <a:t>LO 3  Describe the methods used to account for bad debts.</a:t>
            </a:r>
          </a:p>
        </p:txBody>
      </p:sp>
      <p:sp>
        <p:nvSpPr>
          <p:cNvPr id="50180" name="Text Box 15"/>
          <p:cNvSpPr txBox="1">
            <a:spLocks noChangeArrowheads="1"/>
          </p:cNvSpPr>
          <p:nvPr/>
        </p:nvSpPr>
        <p:spPr bwMode="auto">
          <a:xfrm>
            <a:off x="533400" y="1371600"/>
            <a:ext cx="82296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buSzPct val="80000"/>
            </a:pPr>
            <a:r>
              <a:rPr lang="en-US" sz="2600" b="1">
                <a:latin typeface="Arial" charset="0"/>
              </a:rPr>
              <a:t>Estimating the Allowance</a:t>
            </a:r>
          </a:p>
        </p:txBody>
      </p:sp>
      <p:sp>
        <p:nvSpPr>
          <p:cNvPr id="731152" name="Rectangle 16"/>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sp>
        <p:nvSpPr>
          <p:cNvPr id="50182" name="Rectangle 18"/>
          <p:cNvSpPr>
            <a:spLocks noChangeArrowheads="1"/>
          </p:cNvSpPr>
          <p:nvPr/>
        </p:nvSpPr>
        <p:spPr bwMode="auto">
          <a:xfrm>
            <a:off x="6248400" y="1539875"/>
            <a:ext cx="25908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pPr algn="l"/>
            <a:r>
              <a:rPr lang="en-US" sz="1400" b="1">
                <a:latin typeface="Arial" charset="0"/>
              </a:rPr>
              <a:t>Illustration 8-6  </a:t>
            </a:r>
            <a:r>
              <a:rPr lang="en-US" sz="1400">
                <a:latin typeface="Arial" charset="0"/>
              </a:rPr>
              <a:t>Nike’s</a:t>
            </a:r>
          </a:p>
          <a:p>
            <a:pPr algn="l"/>
            <a:r>
              <a:rPr lang="en-US" sz="1400">
                <a:latin typeface="Arial" charset="0"/>
              </a:rPr>
              <a:t>allowance method disclosure</a:t>
            </a:r>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9" name="Rectangle 3"/>
          <p:cNvSpPr>
            <a:spLocks noGrp="1" noChangeArrowheads="1"/>
          </p:cNvSpPr>
          <p:nvPr>
            <p:ph type="title"/>
          </p:nvPr>
        </p:nvSpPr>
        <p:spPr bwMode="auto">
          <a:xfrm>
            <a:off x="457200" y="457200"/>
            <a:ext cx="82296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i="0">
                <a:solidFill>
                  <a:schemeClr val="bg1"/>
                </a:solidFill>
                <a:effectLst>
                  <a:outerShdw blurRad="38100" dist="38100" dir="2700000" algn="tl">
                    <a:srgbClr val="000000"/>
                  </a:outerShdw>
                </a:effectLst>
                <a:latin typeface="Arial" charset="0"/>
                <a:cs typeface="+mj-cs"/>
              </a:rPr>
              <a:t>Notes Receivable</a:t>
            </a:r>
          </a:p>
        </p:txBody>
      </p:sp>
      <p:sp>
        <p:nvSpPr>
          <p:cNvPr id="64514" name="Text Box 4"/>
          <p:cNvSpPr txBox="1">
            <a:spLocks noChangeArrowheads="1"/>
          </p:cNvSpPr>
          <p:nvPr/>
        </p:nvSpPr>
        <p:spPr bwMode="auto">
          <a:xfrm>
            <a:off x="609600" y="1295400"/>
            <a:ext cx="7620000" cy="2620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lnSpc>
                <a:spcPct val="120000"/>
              </a:lnSpc>
              <a:spcBef>
                <a:spcPct val="10000"/>
              </a:spcBef>
              <a:buSzPct val="80000"/>
            </a:pPr>
            <a:r>
              <a:rPr lang="en-US" sz="2200" dirty="0">
                <a:latin typeface="Arial" charset="0"/>
              </a:rPr>
              <a:t>To the </a:t>
            </a:r>
            <a:r>
              <a:rPr lang="en-US" sz="2200" b="1" dirty="0">
                <a:latin typeface="Arial" charset="0"/>
              </a:rPr>
              <a:t>payee </a:t>
            </a:r>
            <a:r>
              <a:rPr lang="en-US" sz="1600" i="1" dirty="0">
                <a:latin typeface="Arial" charset="0"/>
              </a:rPr>
              <a:t>(Wilma Company)</a:t>
            </a:r>
            <a:r>
              <a:rPr lang="en-US" sz="2200" dirty="0">
                <a:latin typeface="Arial" charset="0"/>
              </a:rPr>
              <a:t>, the promissory note is a </a:t>
            </a:r>
            <a:r>
              <a:rPr lang="en-US" sz="2200" b="1" dirty="0">
                <a:latin typeface="Arial" charset="0"/>
              </a:rPr>
              <a:t>note receivable</a:t>
            </a:r>
            <a:r>
              <a:rPr lang="en-US" sz="2200" dirty="0">
                <a:latin typeface="Arial" charset="0"/>
              </a:rPr>
              <a:t>.</a:t>
            </a:r>
          </a:p>
          <a:p>
            <a:pPr algn="l">
              <a:lnSpc>
                <a:spcPct val="120000"/>
              </a:lnSpc>
              <a:spcBef>
                <a:spcPct val="10000"/>
              </a:spcBef>
              <a:buSzPct val="80000"/>
            </a:pPr>
            <a:endParaRPr lang="en-US" sz="2200" dirty="0">
              <a:latin typeface="Arial" charset="0"/>
            </a:endParaRPr>
          </a:p>
          <a:p>
            <a:pPr algn="l">
              <a:lnSpc>
                <a:spcPct val="120000"/>
              </a:lnSpc>
              <a:spcBef>
                <a:spcPct val="10000"/>
              </a:spcBef>
              <a:buSzPct val="80000"/>
            </a:pPr>
            <a:endParaRPr lang="en-US" sz="2200" dirty="0">
              <a:latin typeface="Arial" charset="0"/>
            </a:endParaRPr>
          </a:p>
          <a:p>
            <a:pPr algn="l">
              <a:lnSpc>
                <a:spcPct val="120000"/>
              </a:lnSpc>
              <a:spcBef>
                <a:spcPct val="10000"/>
              </a:spcBef>
              <a:buSzPct val="80000"/>
            </a:pPr>
            <a:r>
              <a:rPr lang="en-US" sz="2200" dirty="0">
                <a:latin typeface="Arial" charset="0"/>
              </a:rPr>
              <a:t>To the </a:t>
            </a:r>
            <a:r>
              <a:rPr lang="en-US" sz="2200" b="1" dirty="0">
                <a:latin typeface="Arial" charset="0"/>
              </a:rPr>
              <a:t>maker </a:t>
            </a:r>
            <a:r>
              <a:rPr lang="en-US" sz="1600" i="1" dirty="0">
                <a:latin typeface="Arial" charset="0"/>
              </a:rPr>
              <a:t>(Brent Company</a:t>
            </a:r>
            <a:r>
              <a:rPr lang="en-US" sz="2200" i="1" dirty="0">
                <a:latin typeface="Arial" charset="0"/>
              </a:rPr>
              <a:t>)</a:t>
            </a:r>
            <a:r>
              <a:rPr lang="en-US" sz="2200" dirty="0">
                <a:latin typeface="Arial" charset="0"/>
              </a:rPr>
              <a:t>, the promissory note is a </a:t>
            </a:r>
            <a:r>
              <a:rPr lang="en-US" sz="2200" b="1" dirty="0">
                <a:latin typeface="Arial" charset="0"/>
              </a:rPr>
              <a:t>note payable</a:t>
            </a:r>
            <a:r>
              <a:rPr lang="en-US" sz="2200" dirty="0">
                <a:latin typeface="Arial" charset="0"/>
              </a:rPr>
              <a:t>.</a:t>
            </a:r>
          </a:p>
        </p:txBody>
      </p:sp>
      <p:sp>
        <p:nvSpPr>
          <p:cNvPr id="766986" name="Rectangle 10"/>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sp>
        <p:nvSpPr>
          <p:cNvPr id="64516" name="Text Box 11"/>
          <p:cNvSpPr txBox="1">
            <a:spLocks noChangeArrowheads="1"/>
          </p:cNvSpPr>
          <p:nvPr/>
        </p:nvSpPr>
        <p:spPr bwMode="auto">
          <a:xfrm>
            <a:off x="1143000" y="6369050"/>
            <a:ext cx="7848600" cy="336550"/>
          </a:xfrm>
          <a:prstGeom prst="rect">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marL="457200" indent="-45720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spcBef>
                <a:spcPct val="50000"/>
              </a:spcBef>
            </a:pPr>
            <a:r>
              <a:rPr lang="en-US" sz="1600" b="1" i="1">
                <a:solidFill>
                  <a:schemeClr val="bg2"/>
                </a:solidFill>
                <a:latin typeface="Arial" charset="0"/>
              </a:rPr>
              <a:t>LO 4  Compute the interest on notes receivable.</a:t>
            </a:r>
          </a:p>
        </p:txBody>
      </p:sp>
      <p:sp>
        <p:nvSpPr>
          <p:cNvPr id="64517" name="Text Box 12"/>
          <p:cNvSpPr txBox="1">
            <a:spLocks noChangeArrowheads="1"/>
          </p:cNvSpPr>
          <p:nvPr/>
        </p:nvSpPr>
        <p:spPr bwMode="auto">
          <a:xfrm>
            <a:off x="685800" y="6248400"/>
            <a:ext cx="1447800" cy="274638"/>
          </a:xfrm>
          <a:prstGeom prst="rect">
            <a:avLst/>
          </a:prstGeom>
          <a:solidFill>
            <a:schemeClr val="bg1"/>
          </a:solidFill>
          <a:ln>
            <a:noFill/>
          </a:ln>
          <a:extLst>
            <a:ext uri="{91240B29-F687-4f45-9708-019B960494DF}">
              <a14:hiddenLine xmlns:a14="http://schemas.microsoft.com/office/drawing/2010/main" xmlns="" w="28575" cap="sq">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200" b="1">
                <a:latin typeface="Arial" charset="0"/>
              </a:rPr>
              <a:t>Illustration 8-10</a:t>
            </a:r>
          </a:p>
        </p:txBody>
      </p:sp>
      <p:pic>
        <p:nvPicPr>
          <p:cNvPr id="6451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581400"/>
            <a:ext cx="5446293"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grpSp>
        <p:nvGrpSpPr>
          <p:cNvPr id="8" name="Group 7"/>
          <p:cNvGrpSpPr/>
          <p:nvPr/>
        </p:nvGrpSpPr>
        <p:grpSpPr>
          <a:xfrm>
            <a:off x="609600" y="2133600"/>
            <a:ext cx="8077200" cy="854075"/>
            <a:chOff x="685800" y="3841750"/>
            <a:chExt cx="8077200" cy="854075"/>
          </a:xfrm>
        </p:grpSpPr>
        <p:sp>
          <p:nvSpPr>
            <p:cNvPr id="9" name="Text Box 8"/>
            <p:cNvSpPr txBox="1">
              <a:spLocks noChangeArrowheads="1"/>
            </p:cNvSpPr>
            <p:nvPr/>
          </p:nvSpPr>
          <p:spPr bwMode="auto">
            <a:xfrm>
              <a:off x="1828800" y="3841750"/>
              <a:ext cx="69342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tabLst>
                  <a:tab pos="5029200" algn="r"/>
                </a:tabLst>
                <a:defRPr sz="2400">
                  <a:solidFill>
                    <a:schemeClr val="tx1"/>
                  </a:solidFill>
                  <a:latin typeface="Comic Sans MS" charset="0"/>
                  <a:ea typeface="ＭＳ Ｐゴシック" charset="0"/>
                  <a:cs typeface="ＭＳ Ｐゴシック" charset="0"/>
                </a:defRPr>
              </a:lvl1pPr>
              <a:lvl2pPr marL="742950" indent="-285750">
                <a:tabLst>
                  <a:tab pos="5029200" algn="r"/>
                </a:tabLst>
                <a:defRPr sz="2400">
                  <a:solidFill>
                    <a:schemeClr val="tx1"/>
                  </a:solidFill>
                  <a:latin typeface="Comic Sans MS" charset="0"/>
                  <a:ea typeface="ＭＳ Ｐゴシック" charset="0"/>
                </a:defRPr>
              </a:lvl2pPr>
              <a:lvl3pPr marL="1143000" indent="-228600">
                <a:tabLst>
                  <a:tab pos="5029200" algn="r"/>
                </a:tabLst>
                <a:defRPr sz="2400">
                  <a:solidFill>
                    <a:schemeClr val="tx1"/>
                  </a:solidFill>
                  <a:latin typeface="Comic Sans MS" charset="0"/>
                  <a:ea typeface="ＭＳ Ｐゴシック" charset="0"/>
                </a:defRPr>
              </a:lvl3pPr>
              <a:lvl4pPr marL="1600200" indent="-228600">
                <a:tabLst>
                  <a:tab pos="5029200" algn="r"/>
                </a:tabLst>
                <a:defRPr sz="2400">
                  <a:solidFill>
                    <a:schemeClr val="tx1"/>
                  </a:solidFill>
                  <a:latin typeface="Comic Sans MS" charset="0"/>
                  <a:ea typeface="ＭＳ Ｐゴシック" charset="0"/>
                </a:defRPr>
              </a:lvl4pPr>
              <a:lvl5pPr marL="2057400" indent="-228600">
                <a:tabLst>
                  <a:tab pos="5029200"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5029200"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5029200"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5029200"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5029200" algn="r"/>
                </a:tabLst>
                <a:defRPr sz="2400">
                  <a:solidFill>
                    <a:schemeClr val="tx1"/>
                  </a:solidFill>
                  <a:latin typeface="Comic Sans MS" charset="0"/>
                  <a:ea typeface="ＭＳ Ｐゴシック" charset="0"/>
                </a:defRPr>
              </a:lvl9pPr>
            </a:lstStyle>
            <a:p>
              <a:pPr algn="l"/>
              <a:r>
                <a:rPr lang="en-US" sz="2100" dirty="0">
                  <a:latin typeface="Arial" charset="0"/>
                </a:rPr>
                <a:t>Notes receivable </a:t>
              </a:r>
              <a:r>
                <a:rPr lang="en-US" sz="2100" dirty="0">
                  <a:latin typeface="Arial" charset="0"/>
                  <a:cs typeface="Arial" charset="0"/>
                </a:rPr>
                <a:t>	10,000</a:t>
              </a:r>
            </a:p>
          </p:txBody>
        </p:sp>
        <p:sp>
          <p:nvSpPr>
            <p:cNvPr id="10" name="Text Box 9"/>
            <p:cNvSpPr txBox="1">
              <a:spLocks noChangeArrowheads="1"/>
            </p:cNvSpPr>
            <p:nvPr/>
          </p:nvSpPr>
          <p:spPr bwMode="auto">
            <a:xfrm>
              <a:off x="685800" y="3841750"/>
              <a:ext cx="11430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tabLst>
                  <a:tab pos="5600700" algn="r"/>
                </a:tabLst>
                <a:defRPr sz="2400">
                  <a:solidFill>
                    <a:schemeClr val="tx1"/>
                  </a:solidFill>
                  <a:latin typeface="Comic Sans MS" charset="0"/>
                  <a:ea typeface="ＭＳ Ｐゴシック" charset="0"/>
                  <a:cs typeface="ＭＳ Ｐゴシック" charset="0"/>
                </a:defRPr>
              </a:lvl1pPr>
              <a:lvl2pPr marL="742950" indent="-285750">
                <a:tabLst>
                  <a:tab pos="5600700" algn="r"/>
                </a:tabLst>
                <a:defRPr sz="2400">
                  <a:solidFill>
                    <a:schemeClr val="tx1"/>
                  </a:solidFill>
                  <a:latin typeface="Comic Sans MS" charset="0"/>
                  <a:ea typeface="ＭＳ Ｐゴシック" charset="0"/>
                </a:defRPr>
              </a:lvl2pPr>
              <a:lvl3pPr marL="1143000" indent="-228600">
                <a:tabLst>
                  <a:tab pos="5600700" algn="r"/>
                </a:tabLst>
                <a:defRPr sz="2400">
                  <a:solidFill>
                    <a:schemeClr val="tx1"/>
                  </a:solidFill>
                  <a:latin typeface="Comic Sans MS" charset="0"/>
                  <a:ea typeface="ＭＳ Ｐゴシック" charset="0"/>
                </a:defRPr>
              </a:lvl3pPr>
              <a:lvl4pPr marL="1600200" indent="-228600">
                <a:tabLst>
                  <a:tab pos="5600700" algn="r"/>
                </a:tabLst>
                <a:defRPr sz="2400">
                  <a:solidFill>
                    <a:schemeClr val="tx1"/>
                  </a:solidFill>
                  <a:latin typeface="Comic Sans MS" charset="0"/>
                  <a:ea typeface="ＭＳ Ｐゴシック" charset="0"/>
                </a:defRPr>
              </a:lvl4pPr>
              <a:lvl5pPr marL="2057400" indent="-228600">
                <a:tabLst>
                  <a:tab pos="5600700"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5600700"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5600700"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5600700"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5600700" algn="r"/>
                </a:tabLst>
                <a:defRPr sz="2400">
                  <a:solidFill>
                    <a:schemeClr val="tx1"/>
                  </a:solidFill>
                  <a:latin typeface="Comic Sans MS" charset="0"/>
                  <a:ea typeface="ＭＳ Ｐゴシック" charset="0"/>
                </a:defRPr>
              </a:lvl9pPr>
            </a:lstStyle>
            <a:p>
              <a:pPr algn="l"/>
              <a:r>
                <a:rPr lang="en-US" sz="2100" b="1" dirty="0">
                  <a:solidFill>
                    <a:srgbClr val="800000"/>
                  </a:solidFill>
                  <a:latin typeface="Arial" charset="0"/>
                  <a:cs typeface="Arial" charset="0"/>
                </a:rPr>
                <a:t>Nov 1</a:t>
              </a:r>
            </a:p>
          </p:txBody>
        </p:sp>
        <p:sp>
          <p:nvSpPr>
            <p:cNvPr id="11" name="Text Box 10"/>
            <p:cNvSpPr txBox="1">
              <a:spLocks noChangeArrowheads="1"/>
            </p:cNvSpPr>
            <p:nvPr/>
          </p:nvSpPr>
          <p:spPr bwMode="auto">
            <a:xfrm>
              <a:off x="1828800" y="4283075"/>
              <a:ext cx="69342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marL="457200" indent="-457200">
                <a:tabLst>
                  <a:tab pos="4864100" algn="r"/>
                  <a:tab pos="6350000" algn="r"/>
                </a:tabLst>
                <a:defRPr sz="2400">
                  <a:solidFill>
                    <a:schemeClr val="tx1"/>
                  </a:solidFill>
                  <a:latin typeface="Comic Sans MS" charset="0"/>
                  <a:ea typeface="ＭＳ Ｐゴシック" charset="0"/>
                  <a:cs typeface="ＭＳ Ｐゴシック" charset="0"/>
                </a:defRPr>
              </a:lvl1pPr>
              <a:lvl2pPr marL="742950" indent="-285750">
                <a:tabLst>
                  <a:tab pos="4864100" algn="r"/>
                  <a:tab pos="6350000" algn="r"/>
                </a:tabLst>
                <a:defRPr sz="2400">
                  <a:solidFill>
                    <a:schemeClr val="tx1"/>
                  </a:solidFill>
                  <a:latin typeface="Comic Sans MS" charset="0"/>
                  <a:ea typeface="ＭＳ Ｐゴシック" charset="0"/>
                </a:defRPr>
              </a:lvl2pPr>
              <a:lvl3pPr marL="1143000" indent="-228600">
                <a:tabLst>
                  <a:tab pos="4864100" algn="r"/>
                  <a:tab pos="6350000" algn="r"/>
                </a:tabLst>
                <a:defRPr sz="2400">
                  <a:solidFill>
                    <a:schemeClr val="tx1"/>
                  </a:solidFill>
                  <a:latin typeface="Comic Sans MS" charset="0"/>
                  <a:ea typeface="ＭＳ Ｐゴシック" charset="0"/>
                </a:defRPr>
              </a:lvl3pPr>
              <a:lvl4pPr marL="1600200" indent="-228600">
                <a:tabLst>
                  <a:tab pos="4864100" algn="r"/>
                  <a:tab pos="6350000" algn="r"/>
                </a:tabLst>
                <a:defRPr sz="2400">
                  <a:solidFill>
                    <a:schemeClr val="tx1"/>
                  </a:solidFill>
                  <a:latin typeface="Comic Sans MS" charset="0"/>
                  <a:ea typeface="ＭＳ Ｐゴシック" charset="0"/>
                </a:defRPr>
              </a:lvl4pPr>
              <a:lvl5pPr marL="2057400" indent="-228600">
                <a:tabLst>
                  <a:tab pos="4864100" algn="r"/>
                  <a:tab pos="6350000"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4864100" algn="r"/>
                  <a:tab pos="6350000"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4864100" algn="r"/>
                  <a:tab pos="6350000"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4864100" algn="r"/>
                  <a:tab pos="6350000"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4864100" algn="r"/>
                  <a:tab pos="6350000" algn="r"/>
                </a:tabLst>
                <a:defRPr sz="2400">
                  <a:solidFill>
                    <a:schemeClr val="tx1"/>
                  </a:solidFill>
                  <a:latin typeface="Comic Sans MS" charset="0"/>
                  <a:ea typeface="ＭＳ Ｐゴシック" charset="0"/>
                </a:defRPr>
              </a:lvl9pPr>
            </a:lstStyle>
            <a:p>
              <a:pPr algn="l"/>
              <a:r>
                <a:rPr lang="en-US" sz="2100" dirty="0">
                  <a:latin typeface="Arial" charset="0"/>
                  <a:cs typeface="Arial" charset="0"/>
                </a:rPr>
                <a:t>	 </a:t>
              </a:r>
              <a:r>
                <a:rPr lang="en-US" sz="2100" dirty="0">
                  <a:latin typeface="Arial" charset="0"/>
                </a:rPr>
                <a:t>Accounts receivable </a:t>
              </a:r>
              <a:r>
                <a:rPr lang="en-US" sz="2100" dirty="0">
                  <a:latin typeface="Arial" charset="0"/>
                  <a:cs typeface="Arial" charset="0"/>
                </a:rPr>
                <a:t>		10,000</a:t>
              </a:r>
            </a:p>
          </p:txBody>
        </p:sp>
      </p:grpSp>
    </p:spTree>
  </p:cSld>
  <p:clrMapOvr>
    <a:overrideClrMapping bg1="lt1" tx1="dk1" bg2="lt2" tx2="dk2" accent1="accent1" accent2="accent2" accent3="accent3" accent4="accent4" accent5="accent5" accent6="accent6" hlink="hlink" folHlink="folHlink"/>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1143000" y="6369050"/>
            <a:ext cx="7848600" cy="336550"/>
          </a:xfrm>
          <a:prstGeom prst="rect">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marL="457200" indent="-45720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spcBef>
                <a:spcPct val="50000"/>
              </a:spcBef>
            </a:pPr>
            <a:r>
              <a:rPr lang="en-US" sz="1600" b="1" i="1">
                <a:solidFill>
                  <a:schemeClr val="bg2"/>
                </a:solidFill>
                <a:latin typeface="Arial" charset="0"/>
              </a:rPr>
              <a:t>LO 4  Compute the interest on notes receivable.</a:t>
            </a:r>
          </a:p>
        </p:txBody>
      </p:sp>
      <p:sp>
        <p:nvSpPr>
          <p:cNvPr id="771076" name="Rectangle 4"/>
          <p:cNvSpPr>
            <a:spLocks noGrp="1" noChangeArrowheads="1"/>
          </p:cNvSpPr>
          <p:nvPr>
            <p:ph type="title"/>
          </p:nvPr>
        </p:nvSpPr>
        <p:spPr bwMode="auto">
          <a:xfrm>
            <a:off x="457200" y="457200"/>
            <a:ext cx="82296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i="0" dirty="0">
                <a:solidFill>
                  <a:schemeClr val="bg1"/>
                </a:solidFill>
                <a:effectLst>
                  <a:outerShdw blurRad="38100" dist="38100" dir="2700000" algn="tl">
                    <a:srgbClr val="000000"/>
                  </a:outerShdw>
                </a:effectLst>
                <a:latin typeface="Arial" charset="0"/>
                <a:cs typeface="+mj-cs"/>
              </a:rPr>
              <a:t>Notes Receivable</a:t>
            </a:r>
          </a:p>
        </p:txBody>
      </p:sp>
      <p:sp>
        <p:nvSpPr>
          <p:cNvPr id="771084" name="Rectangle 12"/>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grpSp>
        <p:nvGrpSpPr>
          <p:cNvPr id="2" name="Group 1"/>
          <p:cNvGrpSpPr/>
          <p:nvPr/>
        </p:nvGrpSpPr>
        <p:grpSpPr>
          <a:xfrm>
            <a:off x="914400" y="4038600"/>
            <a:ext cx="7086600" cy="1600200"/>
            <a:chOff x="533400" y="3505200"/>
            <a:chExt cx="7620000" cy="2054225"/>
          </a:xfrm>
        </p:grpSpPr>
        <p:sp>
          <p:nvSpPr>
            <p:cNvPr id="66564" name="Text Box 6"/>
            <p:cNvSpPr txBox="1">
              <a:spLocks noChangeArrowheads="1"/>
            </p:cNvSpPr>
            <p:nvPr/>
          </p:nvSpPr>
          <p:spPr bwMode="auto">
            <a:xfrm>
              <a:off x="533400" y="3505200"/>
              <a:ext cx="7620000" cy="592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buSzPct val="80000"/>
              </a:pPr>
              <a:r>
                <a:rPr lang="en-US" b="1" dirty="0">
                  <a:solidFill>
                    <a:srgbClr val="003B76"/>
                  </a:solidFill>
                  <a:latin typeface="Arial" charset="0"/>
                </a:rPr>
                <a:t>*Computing Interest</a:t>
              </a:r>
            </a:p>
          </p:txBody>
        </p:sp>
        <p:pic>
          <p:nvPicPr>
            <p:cNvPr id="6656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038600"/>
              <a:ext cx="7620000" cy="152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grpSp>
      <p:sp>
        <p:nvSpPr>
          <p:cNvPr id="66569" name="Rectangle 15"/>
          <p:cNvSpPr>
            <a:spLocks noChangeArrowheads="1"/>
          </p:cNvSpPr>
          <p:nvPr/>
        </p:nvSpPr>
        <p:spPr bwMode="auto">
          <a:xfrm>
            <a:off x="762000" y="5867400"/>
            <a:ext cx="7696200" cy="152400"/>
          </a:xfrm>
          <a:prstGeom prst="rect">
            <a:avLst/>
          </a:prstGeom>
          <a:solidFill>
            <a:schemeClr val="bg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66570" name="Text Box 9"/>
          <p:cNvSpPr txBox="1">
            <a:spLocks noChangeArrowheads="1"/>
          </p:cNvSpPr>
          <p:nvPr/>
        </p:nvSpPr>
        <p:spPr bwMode="auto">
          <a:xfrm>
            <a:off x="7467600" y="5943600"/>
            <a:ext cx="1447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r>
              <a:rPr lang="en-US" sz="1200" b="1" dirty="0">
                <a:latin typeface="Arial" charset="0"/>
              </a:rPr>
              <a:t>Illustration 8-11</a:t>
            </a:r>
          </a:p>
        </p:txBody>
      </p:sp>
      <p:grpSp>
        <p:nvGrpSpPr>
          <p:cNvPr id="13" name="Group 1"/>
          <p:cNvGrpSpPr>
            <a:grpSpLocks/>
          </p:cNvGrpSpPr>
          <p:nvPr/>
        </p:nvGrpSpPr>
        <p:grpSpPr bwMode="auto">
          <a:xfrm>
            <a:off x="533400" y="2667000"/>
            <a:ext cx="8229600" cy="1252954"/>
            <a:chOff x="685800" y="3825875"/>
            <a:chExt cx="8229600" cy="1252954"/>
          </a:xfrm>
        </p:grpSpPr>
        <p:sp>
          <p:nvSpPr>
            <p:cNvPr id="14" name="Text Box 9"/>
            <p:cNvSpPr txBox="1">
              <a:spLocks noChangeArrowheads="1"/>
            </p:cNvSpPr>
            <p:nvPr/>
          </p:nvSpPr>
          <p:spPr bwMode="auto">
            <a:xfrm>
              <a:off x="1981200" y="3825875"/>
              <a:ext cx="6934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tabLst>
                  <a:tab pos="4572000" algn="r"/>
                </a:tabLst>
                <a:defRPr sz="2400">
                  <a:solidFill>
                    <a:schemeClr val="tx1"/>
                  </a:solidFill>
                  <a:latin typeface="Comic Sans MS" charset="0"/>
                  <a:ea typeface="ＭＳ Ｐゴシック" charset="0"/>
                  <a:cs typeface="ＭＳ Ｐゴシック" charset="0"/>
                </a:defRPr>
              </a:lvl1pPr>
              <a:lvl2pPr marL="742950" indent="-285750">
                <a:tabLst>
                  <a:tab pos="4572000" algn="r"/>
                </a:tabLst>
                <a:defRPr sz="2400">
                  <a:solidFill>
                    <a:schemeClr val="tx1"/>
                  </a:solidFill>
                  <a:latin typeface="Comic Sans MS" charset="0"/>
                  <a:ea typeface="ＭＳ Ｐゴシック" charset="0"/>
                </a:defRPr>
              </a:lvl2pPr>
              <a:lvl3pPr marL="1143000" indent="-228600">
                <a:tabLst>
                  <a:tab pos="4572000" algn="r"/>
                </a:tabLst>
                <a:defRPr sz="2400">
                  <a:solidFill>
                    <a:schemeClr val="tx1"/>
                  </a:solidFill>
                  <a:latin typeface="Comic Sans MS" charset="0"/>
                  <a:ea typeface="ＭＳ Ｐゴシック" charset="0"/>
                </a:defRPr>
              </a:lvl3pPr>
              <a:lvl4pPr marL="1600200" indent="-228600">
                <a:tabLst>
                  <a:tab pos="4572000" algn="r"/>
                </a:tabLst>
                <a:defRPr sz="2400">
                  <a:solidFill>
                    <a:schemeClr val="tx1"/>
                  </a:solidFill>
                  <a:latin typeface="Comic Sans MS" charset="0"/>
                  <a:ea typeface="ＭＳ Ｐゴシック" charset="0"/>
                </a:defRPr>
              </a:lvl4pPr>
              <a:lvl5pPr marL="2057400" indent="-228600">
                <a:tabLst>
                  <a:tab pos="4572000"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4572000"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4572000"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4572000"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4572000" algn="r"/>
                </a:tabLst>
                <a:defRPr sz="2400">
                  <a:solidFill>
                    <a:schemeClr val="tx1"/>
                  </a:solidFill>
                  <a:latin typeface="Comic Sans MS" charset="0"/>
                  <a:ea typeface="ＭＳ Ｐゴシック" charset="0"/>
                </a:defRPr>
              </a:lvl9pPr>
            </a:lstStyle>
            <a:p>
              <a:pPr algn="l"/>
              <a:r>
                <a:rPr lang="en-US" sz="2000" dirty="0">
                  <a:latin typeface="Arial" charset="0"/>
                </a:rPr>
                <a:t>Cash </a:t>
              </a:r>
              <a:r>
                <a:rPr lang="en-US" sz="2000" dirty="0">
                  <a:latin typeface="Arial" charset="0"/>
                  <a:cs typeface="Arial" charset="0"/>
                </a:rPr>
                <a:t>	10,375</a:t>
              </a:r>
            </a:p>
          </p:txBody>
        </p:sp>
        <p:sp>
          <p:nvSpPr>
            <p:cNvPr id="15" name="Text Box 10"/>
            <p:cNvSpPr txBox="1">
              <a:spLocks noChangeArrowheads="1"/>
            </p:cNvSpPr>
            <p:nvPr/>
          </p:nvSpPr>
          <p:spPr bwMode="auto">
            <a:xfrm>
              <a:off x="685800" y="3825875"/>
              <a:ext cx="1295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tabLst>
                  <a:tab pos="5600700" algn="r"/>
                </a:tabLst>
                <a:defRPr sz="2400">
                  <a:solidFill>
                    <a:schemeClr val="tx1"/>
                  </a:solidFill>
                  <a:latin typeface="Comic Sans MS" charset="0"/>
                  <a:ea typeface="ＭＳ Ｐゴシック" charset="0"/>
                  <a:cs typeface="ＭＳ Ｐゴシック" charset="0"/>
                </a:defRPr>
              </a:lvl1pPr>
              <a:lvl2pPr marL="742950" indent="-285750">
                <a:tabLst>
                  <a:tab pos="5600700" algn="r"/>
                </a:tabLst>
                <a:defRPr sz="2400">
                  <a:solidFill>
                    <a:schemeClr val="tx1"/>
                  </a:solidFill>
                  <a:latin typeface="Comic Sans MS" charset="0"/>
                  <a:ea typeface="ＭＳ Ｐゴシック" charset="0"/>
                </a:defRPr>
              </a:lvl2pPr>
              <a:lvl3pPr marL="1143000" indent="-228600">
                <a:tabLst>
                  <a:tab pos="5600700" algn="r"/>
                </a:tabLst>
                <a:defRPr sz="2400">
                  <a:solidFill>
                    <a:schemeClr val="tx1"/>
                  </a:solidFill>
                  <a:latin typeface="Comic Sans MS" charset="0"/>
                  <a:ea typeface="ＭＳ Ｐゴシック" charset="0"/>
                </a:defRPr>
              </a:lvl3pPr>
              <a:lvl4pPr marL="1600200" indent="-228600">
                <a:tabLst>
                  <a:tab pos="5600700" algn="r"/>
                </a:tabLst>
                <a:defRPr sz="2400">
                  <a:solidFill>
                    <a:schemeClr val="tx1"/>
                  </a:solidFill>
                  <a:latin typeface="Comic Sans MS" charset="0"/>
                  <a:ea typeface="ＭＳ Ｐゴシック" charset="0"/>
                </a:defRPr>
              </a:lvl4pPr>
              <a:lvl5pPr marL="2057400" indent="-228600">
                <a:tabLst>
                  <a:tab pos="5600700"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5600700"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5600700"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5600700"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5600700" algn="r"/>
                </a:tabLst>
                <a:defRPr sz="2400">
                  <a:solidFill>
                    <a:schemeClr val="tx1"/>
                  </a:solidFill>
                  <a:latin typeface="Comic Sans MS" charset="0"/>
                  <a:ea typeface="ＭＳ Ｐゴシック" charset="0"/>
                </a:defRPr>
              </a:lvl9pPr>
            </a:lstStyle>
            <a:p>
              <a:pPr algn="l"/>
              <a:r>
                <a:rPr lang="en-US" sz="2000" b="1" dirty="0">
                  <a:solidFill>
                    <a:srgbClr val="800000"/>
                  </a:solidFill>
                  <a:latin typeface="Arial" charset="0"/>
                  <a:cs typeface="Arial" charset="0"/>
                </a:rPr>
                <a:t>Nov. 1</a:t>
              </a:r>
            </a:p>
          </p:txBody>
        </p:sp>
        <p:sp>
          <p:nvSpPr>
            <p:cNvPr id="16" name="Text Box 11"/>
            <p:cNvSpPr txBox="1">
              <a:spLocks noChangeArrowheads="1"/>
            </p:cNvSpPr>
            <p:nvPr/>
          </p:nvSpPr>
          <p:spPr bwMode="auto">
            <a:xfrm>
              <a:off x="1905000" y="4130675"/>
              <a:ext cx="6934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marL="457200" indent="-457200">
                <a:tabLst>
                  <a:tab pos="4864100" algn="r"/>
                  <a:tab pos="5715000" algn="r"/>
                </a:tabLst>
                <a:defRPr sz="2400">
                  <a:solidFill>
                    <a:schemeClr val="tx1"/>
                  </a:solidFill>
                  <a:latin typeface="Comic Sans MS" charset="0"/>
                  <a:ea typeface="ＭＳ Ｐゴシック" charset="0"/>
                  <a:cs typeface="ＭＳ Ｐゴシック" charset="0"/>
                </a:defRPr>
              </a:lvl1pPr>
              <a:lvl2pPr marL="742950" indent="-285750">
                <a:tabLst>
                  <a:tab pos="4864100" algn="r"/>
                  <a:tab pos="5715000" algn="r"/>
                </a:tabLst>
                <a:defRPr sz="2400">
                  <a:solidFill>
                    <a:schemeClr val="tx1"/>
                  </a:solidFill>
                  <a:latin typeface="Comic Sans MS" charset="0"/>
                  <a:ea typeface="ＭＳ Ｐゴシック" charset="0"/>
                </a:defRPr>
              </a:lvl2pPr>
              <a:lvl3pPr marL="1143000" indent="-228600">
                <a:tabLst>
                  <a:tab pos="4864100" algn="r"/>
                  <a:tab pos="5715000" algn="r"/>
                </a:tabLst>
                <a:defRPr sz="2400">
                  <a:solidFill>
                    <a:schemeClr val="tx1"/>
                  </a:solidFill>
                  <a:latin typeface="Comic Sans MS" charset="0"/>
                  <a:ea typeface="ＭＳ Ｐゴシック" charset="0"/>
                </a:defRPr>
              </a:lvl3pPr>
              <a:lvl4pPr marL="1600200" indent="-228600">
                <a:tabLst>
                  <a:tab pos="4864100" algn="r"/>
                  <a:tab pos="5715000" algn="r"/>
                </a:tabLst>
                <a:defRPr sz="2400">
                  <a:solidFill>
                    <a:schemeClr val="tx1"/>
                  </a:solidFill>
                  <a:latin typeface="Comic Sans MS" charset="0"/>
                  <a:ea typeface="ＭＳ Ｐゴシック" charset="0"/>
                </a:defRPr>
              </a:lvl4pPr>
              <a:lvl5pPr marL="2057400" indent="-228600">
                <a:tabLst>
                  <a:tab pos="4864100" algn="r"/>
                  <a:tab pos="5715000"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4864100" algn="r"/>
                  <a:tab pos="5715000"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4864100" algn="r"/>
                  <a:tab pos="5715000"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4864100" algn="r"/>
                  <a:tab pos="5715000"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4864100" algn="r"/>
                  <a:tab pos="5715000" algn="r"/>
                </a:tabLst>
                <a:defRPr sz="2400">
                  <a:solidFill>
                    <a:schemeClr val="tx1"/>
                  </a:solidFill>
                  <a:latin typeface="Comic Sans MS" charset="0"/>
                  <a:ea typeface="ＭＳ Ｐゴシック" charset="0"/>
                </a:defRPr>
              </a:lvl9pPr>
            </a:lstStyle>
            <a:p>
              <a:pPr algn="l"/>
              <a:r>
                <a:rPr lang="en-US" sz="2000" dirty="0">
                  <a:latin typeface="Arial" charset="0"/>
                  <a:cs typeface="Arial" charset="0"/>
                </a:rPr>
                <a:t>	 </a:t>
              </a:r>
              <a:r>
                <a:rPr lang="en-US" sz="2000" dirty="0">
                  <a:latin typeface="Arial" charset="0"/>
                </a:rPr>
                <a:t>Notes receivable </a:t>
              </a:r>
              <a:r>
                <a:rPr lang="en-US" sz="2000" dirty="0">
                  <a:latin typeface="Arial" charset="0"/>
                  <a:cs typeface="Arial" charset="0"/>
                </a:rPr>
                <a:t>		10,000</a:t>
              </a:r>
            </a:p>
          </p:txBody>
        </p:sp>
        <p:sp>
          <p:nvSpPr>
            <p:cNvPr id="17" name="Text Box 12"/>
            <p:cNvSpPr txBox="1">
              <a:spLocks noChangeArrowheads="1"/>
            </p:cNvSpPr>
            <p:nvPr/>
          </p:nvSpPr>
          <p:spPr bwMode="auto">
            <a:xfrm>
              <a:off x="1905000" y="4435475"/>
              <a:ext cx="6934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marL="457200" indent="-457200">
                <a:tabLst>
                  <a:tab pos="4864100" algn="r"/>
                  <a:tab pos="5715000" algn="r"/>
                </a:tabLst>
                <a:defRPr sz="2400">
                  <a:solidFill>
                    <a:schemeClr val="tx1"/>
                  </a:solidFill>
                  <a:latin typeface="Comic Sans MS" charset="0"/>
                  <a:ea typeface="ＭＳ Ｐゴシック" charset="0"/>
                  <a:cs typeface="ＭＳ Ｐゴシック" charset="0"/>
                </a:defRPr>
              </a:lvl1pPr>
              <a:lvl2pPr marL="742950" indent="-285750">
                <a:tabLst>
                  <a:tab pos="4864100" algn="r"/>
                  <a:tab pos="5715000" algn="r"/>
                </a:tabLst>
                <a:defRPr sz="2400">
                  <a:solidFill>
                    <a:schemeClr val="tx1"/>
                  </a:solidFill>
                  <a:latin typeface="Comic Sans MS" charset="0"/>
                  <a:ea typeface="ＭＳ Ｐゴシック" charset="0"/>
                </a:defRPr>
              </a:lvl2pPr>
              <a:lvl3pPr marL="1143000" indent="-228600">
                <a:tabLst>
                  <a:tab pos="4864100" algn="r"/>
                  <a:tab pos="5715000" algn="r"/>
                </a:tabLst>
                <a:defRPr sz="2400">
                  <a:solidFill>
                    <a:schemeClr val="tx1"/>
                  </a:solidFill>
                  <a:latin typeface="Comic Sans MS" charset="0"/>
                  <a:ea typeface="ＭＳ Ｐゴシック" charset="0"/>
                </a:defRPr>
              </a:lvl3pPr>
              <a:lvl4pPr marL="1600200" indent="-228600">
                <a:tabLst>
                  <a:tab pos="4864100" algn="r"/>
                  <a:tab pos="5715000" algn="r"/>
                </a:tabLst>
                <a:defRPr sz="2400">
                  <a:solidFill>
                    <a:schemeClr val="tx1"/>
                  </a:solidFill>
                  <a:latin typeface="Comic Sans MS" charset="0"/>
                  <a:ea typeface="ＭＳ Ｐゴシック" charset="0"/>
                </a:defRPr>
              </a:lvl4pPr>
              <a:lvl5pPr marL="2057400" indent="-228600">
                <a:tabLst>
                  <a:tab pos="4864100" algn="r"/>
                  <a:tab pos="5715000"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4864100" algn="r"/>
                  <a:tab pos="5715000"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4864100" algn="r"/>
                  <a:tab pos="5715000"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4864100" algn="r"/>
                  <a:tab pos="5715000"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4864100" algn="r"/>
                  <a:tab pos="5715000" algn="r"/>
                </a:tabLst>
                <a:defRPr sz="2400">
                  <a:solidFill>
                    <a:schemeClr val="tx1"/>
                  </a:solidFill>
                  <a:latin typeface="Comic Sans MS" charset="0"/>
                  <a:ea typeface="ＭＳ Ｐゴシック" charset="0"/>
                </a:defRPr>
              </a:lvl9pPr>
            </a:lstStyle>
            <a:p>
              <a:pPr algn="l"/>
              <a:r>
                <a:rPr lang="en-US" sz="2000" dirty="0">
                  <a:latin typeface="Arial" charset="0"/>
                  <a:cs typeface="Arial" charset="0"/>
                </a:rPr>
                <a:t>	 </a:t>
              </a:r>
              <a:r>
                <a:rPr lang="en-US" sz="2000" dirty="0">
                  <a:latin typeface="Arial" charset="0"/>
                </a:rPr>
                <a:t>Interest revenue </a:t>
              </a:r>
              <a:r>
                <a:rPr lang="en-US" sz="2000" dirty="0">
                  <a:latin typeface="Arial" charset="0"/>
                  <a:cs typeface="Arial" charset="0"/>
                </a:rPr>
                <a:t>		375</a:t>
              </a:r>
            </a:p>
          </p:txBody>
        </p:sp>
        <p:sp>
          <p:nvSpPr>
            <p:cNvPr id="18" name="Text Box 13"/>
            <p:cNvSpPr txBox="1">
              <a:spLocks noChangeArrowheads="1"/>
            </p:cNvSpPr>
            <p:nvPr/>
          </p:nvSpPr>
          <p:spPr bwMode="auto">
            <a:xfrm>
              <a:off x="2438400" y="4740275"/>
              <a:ext cx="4114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spcBef>
                  <a:spcPct val="50000"/>
                </a:spcBef>
              </a:pPr>
              <a:r>
                <a:rPr lang="en-US" sz="1600" i="1" dirty="0">
                  <a:latin typeface="Arial" charset="0"/>
                </a:rPr>
                <a:t>($10,000 x 9% x 5/12 = $375)*</a:t>
              </a:r>
            </a:p>
          </p:txBody>
        </p:sp>
      </p:grpSp>
      <p:sp>
        <p:nvSpPr>
          <p:cNvPr id="19" name="Text Box 5"/>
          <p:cNvSpPr txBox="1">
            <a:spLocks noChangeArrowheads="1"/>
          </p:cNvSpPr>
          <p:nvPr/>
        </p:nvSpPr>
        <p:spPr bwMode="auto">
          <a:xfrm>
            <a:off x="533400" y="1295400"/>
            <a:ext cx="80010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lnSpc>
                <a:spcPct val="120000"/>
              </a:lnSpc>
            </a:pPr>
            <a:r>
              <a:rPr lang="en-US" sz="2000" b="1" dirty="0">
                <a:solidFill>
                  <a:srgbClr val="800000"/>
                </a:solidFill>
                <a:latin typeface="Arial" charset="0"/>
              </a:rPr>
              <a:t>Illustration:</a:t>
            </a:r>
            <a:r>
              <a:rPr lang="en-US" sz="2000" dirty="0">
                <a:latin typeface="Arial" charset="0"/>
              </a:rPr>
              <a:t>  </a:t>
            </a:r>
            <a:r>
              <a:rPr lang="en-US" sz="2000" dirty="0" err="1">
                <a:latin typeface="Arial" charset="0"/>
              </a:rPr>
              <a:t>Wolder</a:t>
            </a:r>
            <a:r>
              <a:rPr lang="en-US" sz="2000" dirty="0">
                <a:latin typeface="Arial" charset="0"/>
              </a:rPr>
              <a:t> Co. lends $10,000 on June 1, accepting a five-month, 9% interest note.  If the note is paid on November 1, the maturity date, the entry to record the collection is:</a:t>
            </a:r>
          </a:p>
        </p:txBody>
      </p:sp>
    </p:spTree>
  </p:cSld>
  <p:clrMapOvr>
    <a:overrideClrMapping bg1="lt1" tx1="dk1" bg2="lt2" tx2="dk2" accent1="accent1" accent2="accent2" accent3="accent3" accent4="accent4" accent5="accent5" accent6="accent6" hlink="hlink" folHlink="folHlink"/>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3"/>
          <p:cNvSpPr txBox="1">
            <a:spLocks noChangeArrowheads="1"/>
          </p:cNvSpPr>
          <p:nvPr/>
        </p:nvSpPr>
        <p:spPr bwMode="auto">
          <a:xfrm>
            <a:off x="1143000" y="6369050"/>
            <a:ext cx="7848600" cy="336550"/>
          </a:xfrm>
          <a:prstGeom prst="rect">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marL="457200" indent="-45720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spcBef>
                <a:spcPct val="50000"/>
              </a:spcBef>
            </a:pPr>
            <a:r>
              <a:rPr lang="en-US" sz="1600" b="1" i="1">
                <a:solidFill>
                  <a:schemeClr val="bg2"/>
                </a:solidFill>
                <a:latin typeface="Arial" charset="0"/>
              </a:rPr>
              <a:t>LO 4  Compute the interest on notes receivable.</a:t>
            </a:r>
          </a:p>
        </p:txBody>
      </p:sp>
      <p:sp>
        <p:nvSpPr>
          <p:cNvPr id="834564" name="Rectangle 4"/>
          <p:cNvSpPr>
            <a:spLocks noGrp="1" noChangeArrowheads="1"/>
          </p:cNvSpPr>
          <p:nvPr>
            <p:ph type="title"/>
          </p:nvPr>
        </p:nvSpPr>
        <p:spPr bwMode="auto">
          <a:xfrm>
            <a:off x="457200" y="457200"/>
            <a:ext cx="82296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i="0">
                <a:solidFill>
                  <a:schemeClr val="bg1"/>
                </a:solidFill>
                <a:effectLst>
                  <a:outerShdw blurRad="38100" dist="38100" dir="2700000" algn="tl">
                    <a:srgbClr val="000000"/>
                  </a:outerShdw>
                </a:effectLst>
                <a:latin typeface="Arial" charset="0"/>
                <a:cs typeface="+mj-cs"/>
              </a:rPr>
              <a:t>Notes Receivable</a:t>
            </a:r>
          </a:p>
        </p:txBody>
      </p:sp>
      <p:sp>
        <p:nvSpPr>
          <p:cNvPr id="68612" name="Text Box 8"/>
          <p:cNvSpPr txBox="1">
            <a:spLocks noChangeArrowheads="1"/>
          </p:cNvSpPr>
          <p:nvPr/>
        </p:nvSpPr>
        <p:spPr bwMode="auto">
          <a:xfrm>
            <a:off x="7162800" y="1752600"/>
            <a:ext cx="1447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r>
              <a:rPr lang="en-US" sz="1200" b="1" dirty="0">
                <a:latin typeface="Arial" charset="0"/>
              </a:rPr>
              <a:t>Illustration 8-12</a:t>
            </a:r>
          </a:p>
        </p:txBody>
      </p:sp>
      <p:pic>
        <p:nvPicPr>
          <p:cNvPr id="686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133600"/>
            <a:ext cx="8091487" cy="1690687"/>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sp>
        <p:nvSpPr>
          <p:cNvPr id="68614" name="Text Box 10"/>
          <p:cNvSpPr txBox="1">
            <a:spLocks noChangeArrowheads="1"/>
          </p:cNvSpPr>
          <p:nvPr/>
        </p:nvSpPr>
        <p:spPr bwMode="auto">
          <a:xfrm>
            <a:off x="685800" y="1371600"/>
            <a:ext cx="7620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buSzPct val="80000"/>
            </a:pPr>
            <a:r>
              <a:rPr lang="en-US" sz="2800" b="1" dirty="0">
                <a:solidFill>
                  <a:srgbClr val="003B76"/>
                </a:solidFill>
                <a:latin typeface="Arial" charset="0"/>
              </a:rPr>
              <a:t>Computing Interest Examples</a:t>
            </a:r>
          </a:p>
        </p:txBody>
      </p:sp>
      <p:sp>
        <p:nvSpPr>
          <p:cNvPr id="834571" name="Rectangle 11"/>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3"/>
          <p:cNvSpPr txBox="1">
            <a:spLocks noChangeArrowheads="1"/>
          </p:cNvSpPr>
          <p:nvPr/>
        </p:nvSpPr>
        <p:spPr bwMode="auto">
          <a:xfrm>
            <a:off x="533400" y="1219200"/>
            <a:ext cx="7620000"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lnSpc>
                <a:spcPct val="105000"/>
              </a:lnSpc>
              <a:spcBef>
                <a:spcPct val="30000"/>
              </a:spcBef>
              <a:buSzPct val="80000"/>
            </a:pPr>
            <a:r>
              <a:rPr lang="en-US" sz="2600" b="1">
                <a:latin typeface="Arial" charset="0"/>
              </a:rPr>
              <a:t>Accrual of Interest Receivable</a:t>
            </a:r>
          </a:p>
        </p:txBody>
      </p:sp>
      <p:sp>
        <p:nvSpPr>
          <p:cNvPr id="80898" name="Text Box 4"/>
          <p:cNvSpPr txBox="1">
            <a:spLocks noChangeArrowheads="1"/>
          </p:cNvSpPr>
          <p:nvPr/>
        </p:nvSpPr>
        <p:spPr bwMode="auto">
          <a:xfrm>
            <a:off x="1143000" y="6369050"/>
            <a:ext cx="7848600" cy="336550"/>
          </a:xfrm>
          <a:prstGeom prst="rect">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marL="457200" indent="-45720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spcBef>
                <a:spcPct val="50000"/>
              </a:spcBef>
            </a:pPr>
            <a:r>
              <a:rPr lang="en-US" sz="1600" b="1" i="1" dirty="0">
                <a:solidFill>
                  <a:schemeClr val="bg2"/>
                </a:solidFill>
                <a:latin typeface="Arial" charset="0"/>
              </a:rPr>
              <a:t>LO 5  Describe the entries to record the disposition of notes receivable.</a:t>
            </a:r>
          </a:p>
        </p:txBody>
      </p:sp>
      <p:sp>
        <p:nvSpPr>
          <p:cNvPr id="840709" name="Rectangle 5"/>
          <p:cNvSpPr>
            <a:spLocks noGrp="1" noChangeArrowheads="1"/>
          </p:cNvSpPr>
          <p:nvPr>
            <p:ph type="title"/>
          </p:nvPr>
        </p:nvSpPr>
        <p:spPr bwMode="auto">
          <a:xfrm>
            <a:off x="457200" y="457200"/>
            <a:ext cx="82296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i="0">
                <a:solidFill>
                  <a:schemeClr val="bg1"/>
                </a:solidFill>
                <a:effectLst>
                  <a:outerShdw blurRad="38100" dist="38100" dir="2700000" algn="tl">
                    <a:srgbClr val="000000"/>
                  </a:outerShdw>
                </a:effectLst>
                <a:latin typeface="Arial" charset="0"/>
                <a:cs typeface="+mj-cs"/>
              </a:rPr>
              <a:t>Notes Receivable</a:t>
            </a:r>
          </a:p>
        </p:txBody>
      </p:sp>
      <p:pic>
        <p:nvPicPr>
          <p:cNvPr id="8090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48000"/>
            <a:ext cx="4572000" cy="1255713"/>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grpSp>
        <p:nvGrpSpPr>
          <p:cNvPr id="80901" name="Group 1"/>
          <p:cNvGrpSpPr>
            <a:grpSpLocks/>
          </p:cNvGrpSpPr>
          <p:nvPr/>
        </p:nvGrpSpPr>
        <p:grpSpPr bwMode="auto">
          <a:xfrm>
            <a:off x="585788" y="4495800"/>
            <a:ext cx="8546923" cy="1022350"/>
            <a:chOff x="685800" y="5029200"/>
            <a:chExt cx="8546923" cy="1022350"/>
          </a:xfrm>
        </p:grpSpPr>
        <p:sp>
          <p:nvSpPr>
            <p:cNvPr id="80905" name="Text Box 6"/>
            <p:cNvSpPr txBox="1">
              <a:spLocks noChangeArrowheads="1"/>
            </p:cNvSpPr>
            <p:nvPr/>
          </p:nvSpPr>
          <p:spPr bwMode="auto">
            <a:xfrm>
              <a:off x="2286000" y="5029200"/>
              <a:ext cx="6934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tabLst>
                  <a:tab pos="4572000" algn="r"/>
                </a:tabLst>
                <a:defRPr sz="2400">
                  <a:solidFill>
                    <a:schemeClr val="tx1"/>
                  </a:solidFill>
                  <a:latin typeface="Comic Sans MS" charset="0"/>
                  <a:ea typeface="ＭＳ Ｐゴシック" charset="0"/>
                  <a:cs typeface="ＭＳ Ｐゴシック" charset="0"/>
                </a:defRPr>
              </a:lvl1pPr>
              <a:lvl2pPr marL="742950" indent="-285750">
                <a:tabLst>
                  <a:tab pos="4572000" algn="r"/>
                </a:tabLst>
                <a:defRPr sz="2400">
                  <a:solidFill>
                    <a:schemeClr val="tx1"/>
                  </a:solidFill>
                  <a:latin typeface="Comic Sans MS" charset="0"/>
                  <a:ea typeface="ＭＳ Ｐゴシック" charset="0"/>
                </a:defRPr>
              </a:lvl2pPr>
              <a:lvl3pPr marL="1143000" indent="-228600">
                <a:tabLst>
                  <a:tab pos="4572000" algn="r"/>
                </a:tabLst>
                <a:defRPr sz="2400">
                  <a:solidFill>
                    <a:schemeClr val="tx1"/>
                  </a:solidFill>
                  <a:latin typeface="Comic Sans MS" charset="0"/>
                  <a:ea typeface="ＭＳ Ｐゴシック" charset="0"/>
                </a:defRPr>
              </a:lvl3pPr>
              <a:lvl4pPr marL="1600200" indent="-228600">
                <a:tabLst>
                  <a:tab pos="4572000" algn="r"/>
                </a:tabLst>
                <a:defRPr sz="2400">
                  <a:solidFill>
                    <a:schemeClr val="tx1"/>
                  </a:solidFill>
                  <a:latin typeface="Comic Sans MS" charset="0"/>
                  <a:ea typeface="ＭＳ Ｐゴシック" charset="0"/>
                </a:defRPr>
              </a:lvl4pPr>
              <a:lvl5pPr marL="2057400" indent="-228600">
                <a:tabLst>
                  <a:tab pos="4572000"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4572000"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4572000"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4572000"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4572000" algn="r"/>
                </a:tabLst>
                <a:defRPr sz="2400">
                  <a:solidFill>
                    <a:schemeClr val="tx1"/>
                  </a:solidFill>
                  <a:latin typeface="Comic Sans MS" charset="0"/>
                  <a:ea typeface="ＭＳ Ｐゴシック" charset="0"/>
                </a:defRPr>
              </a:lvl9pPr>
            </a:lstStyle>
            <a:p>
              <a:pPr algn="l"/>
              <a:r>
                <a:rPr lang="en-US" sz="2000">
                  <a:latin typeface="Arial" charset="0"/>
                </a:rPr>
                <a:t>Interest receivable </a:t>
              </a:r>
              <a:r>
                <a:rPr lang="en-US" sz="2000">
                  <a:latin typeface="Arial" charset="0"/>
                  <a:cs typeface="Arial" charset="0"/>
                </a:rPr>
                <a:t>	300</a:t>
              </a:r>
            </a:p>
          </p:txBody>
        </p:sp>
        <p:sp>
          <p:nvSpPr>
            <p:cNvPr id="80906" name="Text Box 7"/>
            <p:cNvSpPr txBox="1">
              <a:spLocks noChangeArrowheads="1"/>
            </p:cNvSpPr>
            <p:nvPr/>
          </p:nvSpPr>
          <p:spPr bwMode="auto">
            <a:xfrm>
              <a:off x="685800" y="5029200"/>
              <a:ext cx="1295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tabLst>
                  <a:tab pos="5600700" algn="r"/>
                </a:tabLst>
                <a:defRPr sz="2400">
                  <a:solidFill>
                    <a:schemeClr val="tx1"/>
                  </a:solidFill>
                  <a:latin typeface="Comic Sans MS" charset="0"/>
                  <a:ea typeface="ＭＳ Ｐゴシック" charset="0"/>
                  <a:cs typeface="ＭＳ Ｐゴシック" charset="0"/>
                </a:defRPr>
              </a:lvl1pPr>
              <a:lvl2pPr marL="742950" indent="-285750">
                <a:tabLst>
                  <a:tab pos="5600700" algn="r"/>
                </a:tabLst>
                <a:defRPr sz="2400">
                  <a:solidFill>
                    <a:schemeClr val="tx1"/>
                  </a:solidFill>
                  <a:latin typeface="Comic Sans MS" charset="0"/>
                  <a:ea typeface="ＭＳ Ｐゴシック" charset="0"/>
                </a:defRPr>
              </a:lvl2pPr>
              <a:lvl3pPr marL="1143000" indent="-228600">
                <a:tabLst>
                  <a:tab pos="5600700" algn="r"/>
                </a:tabLst>
                <a:defRPr sz="2400">
                  <a:solidFill>
                    <a:schemeClr val="tx1"/>
                  </a:solidFill>
                  <a:latin typeface="Comic Sans MS" charset="0"/>
                  <a:ea typeface="ＭＳ Ｐゴシック" charset="0"/>
                </a:defRPr>
              </a:lvl3pPr>
              <a:lvl4pPr marL="1600200" indent="-228600">
                <a:tabLst>
                  <a:tab pos="5600700" algn="r"/>
                </a:tabLst>
                <a:defRPr sz="2400">
                  <a:solidFill>
                    <a:schemeClr val="tx1"/>
                  </a:solidFill>
                  <a:latin typeface="Comic Sans MS" charset="0"/>
                  <a:ea typeface="ＭＳ Ｐゴシック" charset="0"/>
                </a:defRPr>
              </a:lvl4pPr>
              <a:lvl5pPr marL="2057400" indent="-228600">
                <a:tabLst>
                  <a:tab pos="5600700"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5600700"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5600700"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5600700"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5600700" algn="r"/>
                </a:tabLst>
                <a:defRPr sz="2400">
                  <a:solidFill>
                    <a:schemeClr val="tx1"/>
                  </a:solidFill>
                  <a:latin typeface="Comic Sans MS" charset="0"/>
                  <a:ea typeface="ＭＳ Ｐゴシック" charset="0"/>
                </a:defRPr>
              </a:lvl9pPr>
            </a:lstStyle>
            <a:p>
              <a:pPr algn="l"/>
              <a:r>
                <a:rPr lang="en-US" sz="2000" b="1" dirty="0">
                  <a:solidFill>
                    <a:srgbClr val="800000"/>
                  </a:solidFill>
                  <a:latin typeface="Arial" charset="0"/>
                  <a:cs typeface="Arial" charset="0"/>
                </a:rPr>
                <a:t>Sept. 30</a:t>
              </a:r>
            </a:p>
          </p:txBody>
        </p:sp>
        <p:sp>
          <p:nvSpPr>
            <p:cNvPr id="80907" name="Text Box 8"/>
            <p:cNvSpPr txBox="1">
              <a:spLocks noChangeArrowheads="1"/>
            </p:cNvSpPr>
            <p:nvPr/>
          </p:nvSpPr>
          <p:spPr bwMode="auto">
            <a:xfrm>
              <a:off x="2298523" y="5334000"/>
              <a:ext cx="6934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marL="457200" indent="-457200">
                <a:tabLst>
                  <a:tab pos="4864100" algn="r"/>
                  <a:tab pos="5715000" algn="r"/>
                </a:tabLst>
                <a:defRPr sz="2400">
                  <a:solidFill>
                    <a:schemeClr val="tx1"/>
                  </a:solidFill>
                  <a:latin typeface="Comic Sans MS" charset="0"/>
                  <a:ea typeface="ＭＳ Ｐゴシック" charset="0"/>
                  <a:cs typeface="ＭＳ Ｐゴシック" charset="0"/>
                </a:defRPr>
              </a:lvl1pPr>
              <a:lvl2pPr marL="742950" indent="-285750">
                <a:tabLst>
                  <a:tab pos="4864100" algn="r"/>
                  <a:tab pos="5715000" algn="r"/>
                </a:tabLst>
                <a:defRPr sz="2400">
                  <a:solidFill>
                    <a:schemeClr val="tx1"/>
                  </a:solidFill>
                  <a:latin typeface="Comic Sans MS" charset="0"/>
                  <a:ea typeface="ＭＳ Ｐゴシック" charset="0"/>
                </a:defRPr>
              </a:lvl2pPr>
              <a:lvl3pPr marL="1143000" indent="-228600">
                <a:tabLst>
                  <a:tab pos="4864100" algn="r"/>
                  <a:tab pos="5715000" algn="r"/>
                </a:tabLst>
                <a:defRPr sz="2400">
                  <a:solidFill>
                    <a:schemeClr val="tx1"/>
                  </a:solidFill>
                  <a:latin typeface="Comic Sans MS" charset="0"/>
                  <a:ea typeface="ＭＳ Ｐゴシック" charset="0"/>
                </a:defRPr>
              </a:lvl3pPr>
              <a:lvl4pPr marL="1600200" indent="-228600">
                <a:tabLst>
                  <a:tab pos="4864100" algn="r"/>
                  <a:tab pos="5715000" algn="r"/>
                </a:tabLst>
                <a:defRPr sz="2400">
                  <a:solidFill>
                    <a:schemeClr val="tx1"/>
                  </a:solidFill>
                  <a:latin typeface="Comic Sans MS" charset="0"/>
                  <a:ea typeface="ＭＳ Ｐゴシック" charset="0"/>
                </a:defRPr>
              </a:lvl4pPr>
              <a:lvl5pPr marL="2057400" indent="-228600">
                <a:tabLst>
                  <a:tab pos="4864100" algn="r"/>
                  <a:tab pos="5715000"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4864100" algn="r"/>
                  <a:tab pos="5715000"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4864100" algn="r"/>
                  <a:tab pos="5715000"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4864100" algn="r"/>
                  <a:tab pos="5715000"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4864100" algn="r"/>
                  <a:tab pos="5715000" algn="r"/>
                </a:tabLst>
                <a:defRPr sz="2400">
                  <a:solidFill>
                    <a:schemeClr val="tx1"/>
                  </a:solidFill>
                  <a:latin typeface="Comic Sans MS" charset="0"/>
                  <a:ea typeface="ＭＳ Ｐゴシック" charset="0"/>
                </a:defRPr>
              </a:lvl9pPr>
            </a:lstStyle>
            <a:p>
              <a:pPr algn="l"/>
              <a:r>
                <a:rPr lang="en-US" sz="2000" dirty="0">
                  <a:latin typeface="Arial" charset="0"/>
                  <a:cs typeface="Arial" charset="0"/>
                </a:rPr>
                <a:t>	 </a:t>
              </a:r>
              <a:r>
                <a:rPr lang="en-US" sz="2000" dirty="0">
                  <a:latin typeface="Arial" charset="0"/>
                </a:rPr>
                <a:t>Interest revenue </a:t>
              </a:r>
              <a:r>
                <a:rPr lang="en-US" sz="2000" dirty="0">
                  <a:latin typeface="Arial" charset="0"/>
                  <a:cs typeface="Arial" charset="0"/>
                </a:rPr>
                <a:t>		300</a:t>
              </a:r>
            </a:p>
          </p:txBody>
        </p:sp>
        <p:sp>
          <p:nvSpPr>
            <p:cNvPr id="80908" name="Text Box 11"/>
            <p:cNvSpPr txBox="1">
              <a:spLocks noChangeArrowheads="1"/>
            </p:cNvSpPr>
            <p:nvPr/>
          </p:nvSpPr>
          <p:spPr bwMode="auto">
            <a:xfrm>
              <a:off x="2843212" y="5715000"/>
              <a:ext cx="4114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spcBef>
                  <a:spcPct val="50000"/>
                </a:spcBef>
              </a:pPr>
              <a:r>
                <a:rPr lang="en-US" sz="1600" dirty="0">
                  <a:latin typeface="Arial" charset="0"/>
                </a:rPr>
                <a:t>($10,000 x 9% x 4/12 = $ 300)</a:t>
              </a:r>
            </a:p>
          </p:txBody>
        </p:sp>
      </p:grpSp>
      <p:sp>
        <p:nvSpPr>
          <p:cNvPr id="80902" name="Text Box 13"/>
          <p:cNvSpPr txBox="1">
            <a:spLocks noChangeArrowheads="1"/>
          </p:cNvSpPr>
          <p:nvPr/>
        </p:nvSpPr>
        <p:spPr bwMode="auto">
          <a:xfrm>
            <a:off x="5943600" y="2743200"/>
            <a:ext cx="1447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r>
              <a:rPr lang="en-US" sz="1200" b="1">
                <a:latin typeface="Arial" charset="0"/>
              </a:rPr>
              <a:t>Illustration 8-13</a:t>
            </a:r>
          </a:p>
        </p:txBody>
      </p:sp>
      <p:sp>
        <p:nvSpPr>
          <p:cNvPr id="840718" name="Rectangle 14"/>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sp>
        <p:nvSpPr>
          <p:cNvPr id="80904" name="Text Box 15"/>
          <p:cNvSpPr txBox="1">
            <a:spLocks noChangeArrowheads="1"/>
          </p:cNvSpPr>
          <p:nvPr/>
        </p:nvSpPr>
        <p:spPr bwMode="auto">
          <a:xfrm>
            <a:off x="533400" y="1752600"/>
            <a:ext cx="8001000"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lnSpc>
                <a:spcPct val="120000"/>
              </a:lnSpc>
            </a:pPr>
            <a:r>
              <a:rPr lang="en-US" sz="2000" b="1">
                <a:solidFill>
                  <a:srgbClr val="800000"/>
                </a:solidFill>
                <a:latin typeface="Arial" charset="0"/>
              </a:rPr>
              <a:t>Illustration:</a:t>
            </a:r>
            <a:r>
              <a:rPr lang="en-US" sz="2000">
                <a:latin typeface="Arial" charset="0"/>
              </a:rPr>
              <a:t>  Suppose instead that Wolder Co. prepares financial statements as of September 30. The adjusting entry by Wolder is for four months ending Sept. 30.</a:t>
            </a: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3" name="Rectangle 20"/>
          <p:cNvSpPr>
            <a:spLocks noChangeArrowheads="1"/>
          </p:cNvSpPr>
          <p:nvPr/>
        </p:nvSpPr>
        <p:spPr bwMode="auto">
          <a:xfrm>
            <a:off x="7315200" y="2286000"/>
            <a:ext cx="304800" cy="457200"/>
          </a:xfrm>
          <a:prstGeom prst="rect">
            <a:avLst/>
          </a:prstGeom>
          <a:solidFill>
            <a:schemeClr val="hlink"/>
          </a:solidFill>
          <a:ln w="12700">
            <a:solidFill>
              <a:schemeClr val="hlink"/>
            </a:solidFill>
            <a:miter lim="800000"/>
            <a:headEnd/>
            <a:tailEnd/>
          </a:ln>
        </p:spPr>
        <p:txBody>
          <a:bodyPr wrap="none" anchor="ctr"/>
          <a:lstStyle/>
          <a:p>
            <a:endParaRPr lang="en-US"/>
          </a:p>
        </p:txBody>
      </p:sp>
      <p:sp>
        <p:nvSpPr>
          <p:cNvPr id="8194" name="Rectangle 17"/>
          <p:cNvSpPr>
            <a:spLocks noChangeArrowheads="1"/>
          </p:cNvSpPr>
          <p:nvPr/>
        </p:nvSpPr>
        <p:spPr bwMode="auto">
          <a:xfrm>
            <a:off x="4419600" y="2286000"/>
            <a:ext cx="304800" cy="457200"/>
          </a:xfrm>
          <a:prstGeom prst="rect">
            <a:avLst/>
          </a:prstGeom>
          <a:solidFill>
            <a:schemeClr val="hlink"/>
          </a:solidFill>
          <a:ln w="12700">
            <a:solidFill>
              <a:schemeClr val="hlink"/>
            </a:solidFill>
            <a:miter lim="800000"/>
            <a:headEnd/>
            <a:tailEnd/>
          </a:ln>
        </p:spPr>
        <p:txBody>
          <a:bodyPr wrap="none" anchor="ctr"/>
          <a:lstStyle/>
          <a:p>
            <a:endParaRPr lang="en-US"/>
          </a:p>
        </p:txBody>
      </p:sp>
      <p:sp>
        <p:nvSpPr>
          <p:cNvPr id="8195" name="Rectangle 5"/>
          <p:cNvSpPr>
            <a:spLocks noChangeArrowheads="1"/>
          </p:cNvSpPr>
          <p:nvPr/>
        </p:nvSpPr>
        <p:spPr bwMode="auto">
          <a:xfrm>
            <a:off x="1524000" y="2286000"/>
            <a:ext cx="304800" cy="457200"/>
          </a:xfrm>
          <a:prstGeom prst="rect">
            <a:avLst/>
          </a:prstGeom>
          <a:solidFill>
            <a:schemeClr val="hlink"/>
          </a:solidFill>
          <a:ln w="12700">
            <a:solidFill>
              <a:schemeClr val="hlink"/>
            </a:solidFill>
            <a:miter lim="800000"/>
            <a:headEnd/>
            <a:tailEnd/>
          </a:ln>
        </p:spPr>
        <p:txBody>
          <a:bodyPr wrap="none" anchor="ctr"/>
          <a:lstStyle/>
          <a:p>
            <a:endParaRPr lang="en-US"/>
          </a:p>
        </p:txBody>
      </p:sp>
      <p:sp>
        <p:nvSpPr>
          <p:cNvPr id="8196" name="Rectangle 7"/>
          <p:cNvSpPr>
            <a:spLocks noChangeArrowheads="1"/>
          </p:cNvSpPr>
          <p:nvPr/>
        </p:nvSpPr>
        <p:spPr bwMode="auto">
          <a:xfrm>
            <a:off x="533400" y="1371600"/>
            <a:ext cx="8153400" cy="962025"/>
          </a:xfrm>
          <a:prstGeom prst="rect">
            <a:avLst/>
          </a:prstGeom>
          <a:solidFill>
            <a:schemeClr val="bg1"/>
          </a:solidFill>
          <a:ln w="57150" cmpd="thickThin">
            <a:solidFill>
              <a:schemeClr val="hlink"/>
            </a:solidFill>
            <a:miter lim="800000"/>
            <a:headEnd/>
            <a:tailEnd/>
          </a:ln>
        </p:spPr>
        <p:txBody>
          <a:bodyPr lIns="90488" tIns="44450" rIns="90488" bIns="44450"/>
          <a:lstStyle/>
          <a:p>
            <a:pPr>
              <a:spcBef>
                <a:spcPct val="20000"/>
              </a:spcBef>
            </a:pPr>
            <a:r>
              <a:rPr lang="en-US" sz="2300">
                <a:latin typeface="Arial" charset="0"/>
              </a:rPr>
              <a:t>Amounts due from individuals and companies that are expected to be collected in cash.</a:t>
            </a:r>
          </a:p>
        </p:txBody>
      </p:sp>
      <p:sp>
        <p:nvSpPr>
          <p:cNvPr id="8197" name="Rectangle 8"/>
          <p:cNvSpPr>
            <a:spLocks noChangeArrowheads="1"/>
          </p:cNvSpPr>
          <p:nvPr/>
        </p:nvSpPr>
        <p:spPr bwMode="auto">
          <a:xfrm>
            <a:off x="304800" y="2743200"/>
            <a:ext cx="2714625" cy="3429000"/>
          </a:xfrm>
          <a:prstGeom prst="rect">
            <a:avLst/>
          </a:prstGeom>
          <a:solidFill>
            <a:schemeClr val="bg1"/>
          </a:solidFill>
          <a:ln w="57150" cmpd="thickThin">
            <a:solidFill>
              <a:schemeClr val="hlink"/>
            </a:solidFill>
            <a:miter lim="800000"/>
            <a:headEnd/>
            <a:tailEnd/>
          </a:ln>
        </p:spPr>
        <p:txBody>
          <a:bodyPr lIns="90488" tIns="44450" rIns="90488" bIns="44450"/>
          <a:lstStyle/>
          <a:p>
            <a:pPr>
              <a:lnSpc>
                <a:spcPct val="110000"/>
              </a:lnSpc>
              <a:spcBef>
                <a:spcPct val="5000"/>
              </a:spcBef>
            </a:pPr>
            <a:r>
              <a:rPr lang="en-US" sz="2000">
                <a:latin typeface="Arial" charset="0"/>
              </a:rPr>
              <a:t>Amounts customers owe on account that result from the sale of goods and services.</a:t>
            </a:r>
          </a:p>
        </p:txBody>
      </p:sp>
      <p:sp>
        <p:nvSpPr>
          <p:cNvPr id="679945" name="Text Box 9" descr="Recycled paper"/>
          <p:cNvSpPr txBox="1">
            <a:spLocks noChangeArrowheads="1"/>
          </p:cNvSpPr>
          <p:nvPr/>
        </p:nvSpPr>
        <p:spPr bwMode="auto">
          <a:xfrm>
            <a:off x="533400" y="5168900"/>
            <a:ext cx="2209800" cy="774700"/>
          </a:xfrm>
          <a:prstGeom prst="rect">
            <a:avLst/>
          </a:prstGeom>
          <a:blipFill dpi="0" rotWithShape="0">
            <a:blip r:embed="rId3"/>
            <a:srcRect/>
            <a:tile tx="0" ty="0" sx="100000" sy="100000" flip="none" algn="tl"/>
          </a:blipFill>
          <a:ln w="12700">
            <a:solidFill>
              <a:schemeClr val="bg2"/>
            </a:solidFill>
            <a:miter lim="800000"/>
            <a:headEnd/>
            <a:tailEnd/>
          </a:ln>
          <a:effectLst>
            <a:outerShdw blurRad="63500" dist="107763" dir="2700000" algn="ctr" rotWithShape="0">
              <a:schemeClr val="bg2">
                <a:alpha val="74998"/>
              </a:schemeClr>
            </a:outerShdw>
          </a:effectLst>
        </p:spPr>
        <p:txBody>
          <a:bodyPr>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spcBef>
                <a:spcPct val="50000"/>
              </a:spcBef>
              <a:defRPr/>
            </a:pPr>
            <a:r>
              <a:rPr lang="en-US" sz="2200" b="1">
                <a:effectLst>
                  <a:outerShdw blurRad="38100" dist="38100" dir="2700000" algn="tl">
                    <a:srgbClr val="DDDDDD"/>
                  </a:outerShdw>
                </a:effectLst>
                <a:latin typeface="Arial" charset="0"/>
                <a:cs typeface="+mn-cs"/>
              </a:rPr>
              <a:t>Accounts Receivable</a:t>
            </a:r>
          </a:p>
        </p:txBody>
      </p:sp>
      <p:sp>
        <p:nvSpPr>
          <p:cNvPr id="679948" name="Rectangle 12"/>
          <p:cNvSpPr>
            <a:spLocks noGrp="1" noChangeArrowheads="1"/>
          </p:cNvSpPr>
          <p:nvPr>
            <p:ph type="title"/>
          </p:nvPr>
        </p:nvSpPr>
        <p:spPr bwMode="auto">
          <a:xfrm>
            <a:off x="457200" y="457200"/>
            <a:ext cx="82296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i="0">
                <a:solidFill>
                  <a:schemeClr val="bg1"/>
                </a:solidFill>
                <a:effectLst>
                  <a:outerShdw blurRad="38100" dist="38100" dir="2700000" algn="tl">
                    <a:srgbClr val="000000"/>
                  </a:outerShdw>
                </a:effectLst>
                <a:latin typeface="Arial" charset="0"/>
                <a:cs typeface="+mj-cs"/>
              </a:rPr>
              <a:t>Types of Receivables</a:t>
            </a:r>
          </a:p>
        </p:txBody>
      </p:sp>
      <p:sp>
        <p:nvSpPr>
          <p:cNvPr id="8200" name="Text Box 13"/>
          <p:cNvSpPr txBox="1">
            <a:spLocks noChangeArrowheads="1"/>
          </p:cNvSpPr>
          <p:nvPr/>
        </p:nvSpPr>
        <p:spPr bwMode="auto">
          <a:xfrm>
            <a:off x="2209800" y="6369050"/>
            <a:ext cx="6781800" cy="336550"/>
          </a:xfrm>
          <a:prstGeom prst="rect">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marL="457200" indent="-45720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spcBef>
                <a:spcPct val="50000"/>
              </a:spcBef>
            </a:pPr>
            <a:r>
              <a:rPr lang="en-US" sz="1600" b="1" i="1">
                <a:solidFill>
                  <a:schemeClr val="bg2"/>
                </a:solidFill>
                <a:latin typeface="Arial" charset="0"/>
              </a:rPr>
              <a:t>LO 1  Identify the different types of receivables.</a:t>
            </a:r>
          </a:p>
        </p:txBody>
      </p:sp>
      <p:sp>
        <p:nvSpPr>
          <p:cNvPr id="8201" name="Rectangle 15"/>
          <p:cNvSpPr>
            <a:spLocks noChangeArrowheads="1"/>
          </p:cNvSpPr>
          <p:nvPr/>
        </p:nvSpPr>
        <p:spPr bwMode="auto">
          <a:xfrm>
            <a:off x="3228975" y="2743200"/>
            <a:ext cx="2714625" cy="3429000"/>
          </a:xfrm>
          <a:prstGeom prst="rect">
            <a:avLst/>
          </a:prstGeom>
          <a:solidFill>
            <a:schemeClr val="bg1"/>
          </a:solidFill>
          <a:ln w="57150" cmpd="thickThin">
            <a:solidFill>
              <a:schemeClr val="hlink"/>
            </a:solidFill>
            <a:miter lim="800000"/>
            <a:headEnd/>
            <a:tailEnd/>
          </a:ln>
        </p:spPr>
        <p:txBody>
          <a:bodyPr lIns="90488" tIns="44450" rIns="90488" bIns="44450"/>
          <a:lstStyle/>
          <a:p>
            <a:pPr>
              <a:lnSpc>
                <a:spcPct val="110000"/>
              </a:lnSpc>
              <a:spcBef>
                <a:spcPct val="5000"/>
              </a:spcBef>
            </a:pPr>
            <a:r>
              <a:rPr lang="en-US" sz="2000">
                <a:latin typeface="Arial" charset="0"/>
              </a:rPr>
              <a:t>Written promise (formal instrument) for amount to be received. Also called </a:t>
            </a:r>
            <a:r>
              <a:rPr lang="en-US" sz="2000" b="1">
                <a:latin typeface="Arial" charset="0"/>
              </a:rPr>
              <a:t>trade receivables</a:t>
            </a:r>
            <a:r>
              <a:rPr lang="en-US" sz="2000">
                <a:latin typeface="Arial" charset="0"/>
              </a:rPr>
              <a:t>.</a:t>
            </a:r>
          </a:p>
        </p:txBody>
      </p:sp>
      <p:sp>
        <p:nvSpPr>
          <p:cNvPr id="8202" name="Rectangle 16"/>
          <p:cNvSpPr>
            <a:spLocks noChangeArrowheads="1"/>
          </p:cNvSpPr>
          <p:nvPr/>
        </p:nvSpPr>
        <p:spPr bwMode="auto">
          <a:xfrm>
            <a:off x="6124575" y="2743200"/>
            <a:ext cx="2714625" cy="3429000"/>
          </a:xfrm>
          <a:prstGeom prst="rect">
            <a:avLst/>
          </a:prstGeom>
          <a:solidFill>
            <a:schemeClr val="bg1"/>
          </a:solidFill>
          <a:ln w="57150" cmpd="thickThin">
            <a:solidFill>
              <a:schemeClr val="hlink"/>
            </a:solidFill>
            <a:miter lim="800000"/>
            <a:headEnd/>
            <a:tailEnd/>
          </a:ln>
        </p:spPr>
        <p:txBody>
          <a:bodyPr lIns="90488" tIns="44450" rIns="90488" bIns="44450"/>
          <a:lstStyle/>
          <a:p>
            <a:pPr>
              <a:lnSpc>
                <a:spcPct val="105000"/>
              </a:lnSpc>
              <a:spcBef>
                <a:spcPct val="5000"/>
              </a:spcBef>
            </a:pPr>
            <a:r>
              <a:rPr lang="en-US" sz="2000">
                <a:latin typeface="Arial" charset="0"/>
              </a:rPr>
              <a:t>Nontrade receivables such as interest, loans to officers, advances to employees, and income taxes refundable.</a:t>
            </a:r>
          </a:p>
        </p:txBody>
      </p:sp>
      <p:sp>
        <p:nvSpPr>
          <p:cNvPr id="679954" name="Text Box 18" descr="Recycled paper"/>
          <p:cNvSpPr txBox="1">
            <a:spLocks noChangeArrowheads="1"/>
          </p:cNvSpPr>
          <p:nvPr/>
        </p:nvSpPr>
        <p:spPr bwMode="auto">
          <a:xfrm>
            <a:off x="3505200" y="5168900"/>
            <a:ext cx="2209800" cy="774700"/>
          </a:xfrm>
          <a:prstGeom prst="rect">
            <a:avLst/>
          </a:prstGeom>
          <a:blipFill dpi="0" rotWithShape="0">
            <a:blip r:embed="rId3"/>
            <a:srcRect/>
            <a:tile tx="0" ty="0" sx="100000" sy="100000" flip="none" algn="tl"/>
          </a:blipFill>
          <a:ln w="12700">
            <a:solidFill>
              <a:schemeClr val="bg2"/>
            </a:solidFill>
            <a:miter lim="800000"/>
            <a:headEnd/>
            <a:tailEnd/>
          </a:ln>
          <a:effectLst>
            <a:outerShdw blurRad="63500" dist="107763" dir="2700000" algn="ctr" rotWithShape="0">
              <a:schemeClr val="bg2">
                <a:alpha val="74998"/>
              </a:schemeClr>
            </a:outerShdw>
          </a:effectLst>
        </p:spPr>
        <p:txBody>
          <a:bodyPr>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spcBef>
                <a:spcPct val="50000"/>
              </a:spcBef>
              <a:defRPr/>
            </a:pPr>
            <a:r>
              <a:rPr lang="en-US" sz="2200" b="1">
                <a:effectLst>
                  <a:outerShdw blurRad="38100" dist="38100" dir="2700000" algn="tl">
                    <a:srgbClr val="DDDDDD"/>
                  </a:outerShdw>
                </a:effectLst>
                <a:latin typeface="Arial" charset="0"/>
                <a:cs typeface="+mn-cs"/>
              </a:rPr>
              <a:t>Notes Receivable</a:t>
            </a:r>
          </a:p>
        </p:txBody>
      </p:sp>
      <p:sp>
        <p:nvSpPr>
          <p:cNvPr id="679955" name="Text Box 19" descr="Recycled paper"/>
          <p:cNvSpPr txBox="1">
            <a:spLocks noChangeArrowheads="1"/>
          </p:cNvSpPr>
          <p:nvPr/>
        </p:nvSpPr>
        <p:spPr bwMode="auto">
          <a:xfrm>
            <a:off x="6400800" y="5168900"/>
            <a:ext cx="2209800" cy="774700"/>
          </a:xfrm>
          <a:prstGeom prst="rect">
            <a:avLst/>
          </a:prstGeom>
          <a:blipFill dpi="0" rotWithShape="0">
            <a:blip r:embed="rId3"/>
            <a:srcRect/>
            <a:tile tx="0" ty="0" sx="100000" sy="100000" flip="none" algn="tl"/>
          </a:blipFill>
          <a:ln w="12700">
            <a:solidFill>
              <a:schemeClr val="bg2"/>
            </a:solidFill>
            <a:miter lim="800000"/>
            <a:headEnd/>
            <a:tailEnd/>
          </a:ln>
          <a:effectLst>
            <a:outerShdw blurRad="63500" dist="107763" dir="2700000" algn="ctr" rotWithShape="0">
              <a:schemeClr val="bg2">
                <a:alpha val="74998"/>
              </a:schemeClr>
            </a:outerShdw>
          </a:effectLst>
        </p:spPr>
        <p:txBody>
          <a:bodyPr>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spcBef>
                <a:spcPct val="50000"/>
              </a:spcBef>
              <a:defRPr/>
            </a:pPr>
            <a:r>
              <a:rPr lang="en-US" sz="2200" b="1">
                <a:effectLst>
                  <a:outerShdw blurRad="38100" dist="38100" dir="2700000" algn="tl">
                    <a:srgbClr val="DDDDDD"/>
                  </a:outerShdw>
                </a:effectLst>
                <a:latin typeface="Arial" charset="0"/>
                <a:cs typeface="+mn-cs"/>
              </a:rPr>
              <a:t>Other Receivables</a:t>
            </a:r>
          </a:p>
        </p:txBody>
      </p:sp>
      <p:sp>
        <p:nvSpPr>
          <p:cNvPr id="679957" name="Rectangle 21"/>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79945"/>
                                        </p:tgtEl>
                                        <p:attrNameLst>
                                          <p:attrName>style.visibility</p:attrName>
                                        </p:attrNameLst>
                                      </p:cBhvr>
                                      <p:to>
                                        <p:strVal val="visible"/>
                                      </p:to>
                                    </p:set>
                                    <p:animEffect transition="in" filter="wipe(up)">
                                      <p:cBhvr>
                                        <p:cTn id="7" dur="500"/>
                                        <p:tgtEl>
                                          <p:spTgt spid="6799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79954"/>
                                        </p:tgtEl>
                                        <p:attrNameLst>
                                          <p:attrName>style.visibility</p:attrName>
                                        </p:attrNameLst>
                                      </p:cBhvr>
                                      <p:to>
                                        <p:strVal val="visible"/>
                                      </p:to>
                                    </p:set>
                                    <p:animEffect transition="in" filter="wipe(up)">
                                      <p:cBhvr>
                                        <p:cTn id="12" dur="500"/>
                                        <p:tgtEl>
                                          <p:spTgt spid="6799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79955"/>
                                        </p:tgtEl>
                                        <p:attrNameLst>
                                          <p:attrName>style.visibility</p:attrName>
                                        </p:attrNameLst>
                                      </p:cBhvr>
                                      <p:to>
                                        <p:strVal val="visible"/>
                                      </p:to>
                                    </p:set>
                                    <p:animEffect transition="in" filter="wipe(up)">
                                      <p:cBhvr>
                                        <p:cTn id="17" dur="500"/>
                                        <p:tgtEl>
                                          <p:spTgt spid="679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45" grpId="0" animBg="1" autoUpdateAnimBg="0"/>
      <p:bldP spid="679954" grpId="0" animBg="1" autoUpdateAnimBg="0"/>
      <p:bldP spid="679955"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Box 2"/>
          <p:cNvSpPr txBox="1">
            <a:spLocks noChangeArrowheads="1"/>
          </p:cNvSpPr>
          <p:nvPr/>
        </p:nvSpPr>
        <p:spPr bwMode="auto">
          <a:xfrm>
            <a:off x="457200" y="1752600"/>
            <a:ext cx="80010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lnSpc>
                <a:spcPct val="120000"/>
              </a:lnSpc>
            </a:pPr>
            <a:r>
              <a:rPr lang="en-US" sz="2000" b="1">
                <a:solidFill>
                  <a:srgbClr val="800000"/>
                </a:solidFill>
                <a:latin typeface="Arial" charset="0"/>
              </a:rPr>
              <a:t>Illustration:</a:t>
            </a:r>
            <a:r>
              <a:rPr lang="en-US" sz="2000">
                <a:latin typeface="Arial" charset="0"/>
              </a:rPr>
              <a:t>  Prepare the entry Wolder’s would make to record the honoring of the note on November 1.</a:t>
            </a:r>
          </a:p>
        </p:txBody>
      </p:sp>
      <p:sp>
        <p:nvSpPr>
          <p:cNvPr id="82946" name="Text Box 4"/>
          <p:cNvSpPr txBox="1">
            <a:spLocks noChangeArrowheads="1"/>
          </p:cNvSpPr>
          <p:nvPr/>
        </p:nvSpPr>
        <p:spPr bwMode="auto">
          <a:xfrm>
            <a:off x="1143000" y="6369050"/>
            <a:ext cx="7848600" cy="336550"/>
          </a:xfrm>
          <a:prstGeom prst="rect">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marL="457200" indent="-45720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spcBef>
                <a:spcPct val="50000"/>
              </a:spcBef>
            </a:pPr>
            <a:r>
              <a:rPr lang="en-US" sz="1600" b="1" i="1">
                <a:solidFill>
                  <a:schemeClr val="bg2"/>
                </a:solidFill>
                <a:latin typeface="Arial" charset="0"/>
              </a:rPr>
              <a:t>LO 5  Describe the entries to record the disposition of notes receivable.</a:t>
            </a:r>
          </a:p>
        </p:txBody>
      </p:sp>
      <p:sp>
        <p:nvSpPr>
          <p:cNvPr id="842757" name="Rectangle 5"/>
          <p:cNvSpPr>
            <a:spLocks noGrp="1" noChangeArrowheads="1"/>
          </p:cNvSpPr>
          <p:nvPr>
            <p:ph type="title"/>
          </p:nvPr>
        </p:nvSpPr>
        <p:spPr bwMode="auto">
          <a:xfrm>
            <a:off x="457200" y="457200"/>
            <a:ext cx="82296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i="0">
                <a:solidFill>
                  <a:schemeClr val="bg1"/>
                </a:solidFill>
                <a:effectLst>
                  <a:outerShdw blurRad="38100" dist="38100" dir="2700000" algn="tl">
                    <a:srgbClr val="000000"/>
                  </a:outerShdw>
                </a:effectLst>
                <a:latin typeface="Arial" charset="0"/>
                <a:cs typeface="+mj-cs"/>
              </a:rPr>
              <a:t>Notes Receivable</a:t>
            </a:r>
          </a:p>
        </p:txBody>
      </p:sp>
      <p:grpSp>
        <p:nvGrpSpPr>
          <p:cNvPr id="82948" name="Group 1"/>
          <p:cNvGrpSpPr>
            <a:grpSpLocks/>
          </p:cNvGrpSpPr>
          <p:nvPr/>
        </p:nvGrpSpPr>
        <p:grpSpPr bwMode="auto">
          <a:xfrm>
            <a:off x="533400" y="2667000"/>
            <a:ext cx="8229600" cy="1622285"/>
            <a:chOff x="685800" y="3275013"/>
            <a:chExt cx="8229600" cy="1622284"/>
          </a:xfrm>
        </p:grpSpPr>
        <p:sp>
          <p:nvSpPr>
            <p:cNvPr id="82951" name="Text Box 6"/>
            <p:cNvSpPr txBox="1">
              <a:spLocks noChangeArrowheads="1"/>
            </p:cNvSpPr>
            <p:nvPr/>
          </p:nvSpPr>
          <p:spPr bwMode="auto">
            <a:xfrm>
              <a:off x="1981200" y="3275013"/>
              <a:ext cx="6934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tabLst>
                  <a:tab pos="4572000" algn="r"/>
                </a:tabLst>
                <a:defRPr sz="2400">
                  <a:solidFill>
                    <a:schemeClr val="tx1"/>
                  </a:solidFill>
                  <a:latin typeface="Comic Sans MS" charset="0"/>
                  <a:ea typeface="ＭＳ Ｐゴシック" charset="0"/>
                  <a:cs typeface="ＭＳ Ｐゴシック" charset="0"/>
                </a:defRPr>
              </a:lvl1pPr>
              <a:lvl2pPr marL="742950" indent="-285750">
                <a:tabLst>
                  <a:tab pos="4572000" algn="r"/>
                </a:tabLst>
                <a:defRPr sz="2400">
                  <a:solidFill>
                    <a:schemeClr val="tx1"/>
                  </a:solidFill>
                  <a:latin typeface="Comic Sans MS" charset="0"/>
                  <a:ea typeface="ＭＳ Ｐゴシック" charset="0"/>
                </a:defRPr>
              </a:lvl2pPr>
              <a:lvl3pPr marL="1143000" indent="-228600">
                <a:tabLst>
                  <a:tab pos="4572000" algn="r"/>
                </a:tabLst>
                <a:defRPr sz="2400">
                  <a:solidFill>
                    <a:schemeClr val="tx1"/>
                  </a:solidFill>
                  <a:latin typeface="Comic Sans MS" charset="0"/>
                  <a:ea typeface="ＭＳ Ｐゴシック" charset="0"/>
                </a:defRPr>
              </a:lvl3pPr>
              <a:lvl4pPr marL="1600200" indent="-228600">
                <a:tabLst>
                  <a:tab pos="4572000" algn="r"/>
                </a:tabLst>
                <a:defRPr sz="2400">
                  <a:solidFill>
                    <a:schemeClr val="tx1"/>
                  </a:solidFill>
                  <a:latin typeface="Comic Sans MS" charset="0"/>
                  <a:ea typeface="ＭＳ Ｐゴシック" charset="0"/>
                </a:defRPr>
              </a:lvl4pPr>
              <a:lvl5pPr marL="2057400" indent="-228600">
                <a:tabLst>
                  <a:tab pos="4572000"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4572000"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4572000"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4572000"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4572000" algn="r"/>
                </a:tabLst>
                <a:defRPr sz="2400">
                  <a:solidFill>
                    <a:schemeClr val="tx1"/>
                  </a:solidFill>
                  <a:latin typeface="Comic Sans MS" charset="0"/>
                  <a:ea typeface="ＭＳ Ｐゴシック" charset="0"/>
                </a:defRPr>
              </a:lvl9pPr>
            </a:lstStyle>
            <a:p>
              <a:pPr algn="l"/>
              <a:r>
                <a:rPr lang="en-US" sz="2000" dirty="0">
                  <a:latin typeface="Arial" charset="0"/>
                </a:rPr>
                <a:t>Cash </a:t>
              </a:r>
              <a:r>
                <a:rPr lang="en-US" sz="2000" dirty="0">
                  <a:latin typeface="Arial" charset="0"/>
                  <a:cs typeface="Arial" charset="0"/>
                </a:rPr>
                <a:t>	10,375</a:t>
              </a:r>
            </a:p>
          </p:txBody>
        </p:sp>
        <p:sp>
          <p:nvSpPr>
            <p:cNvPr id="82952" name="Text Box 7"/>
            <p:cNvSpPr txBox="1">
              <a:spLocks noChangeArrowheads="1"/>
            </p:cNvSpPr>
            <p:nvPr/>
          </p:nvSpPr>
          <p:spPr bwMode="auto">
            <a:xfrm>
              <a:off x="685800" y="3275013"/>
              <a:ext cx="1295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tabLst>
                  <a:tab pos="5600700" algn="r"/>
                </a:tabLst>
                <a:defRPr sz="2400">
                  <a:solidFill>
                    <a:schemeClr val="tx1"/>
                  </a:solidFill>
                  <a:latin typeface="Comic Sans MS" charset="0"/>
                  <a:ea typeface="ＭＳ Ｐゴシック" charset="0"/>
                  <a:cs typeface="ＭＳ Ｐゴシック" charset="0"/>
                </a:defRPr>
              </a:lvl1pPr>
              <a:lvl2pPr marL="742950" indent="-285750">
                <a:tabLst>
                  <a:tab pos="5600700" algn="r"/>
                </a:tabLst>
                <a:defRPr sz="2400">
                  <a:solidFill>
                    <a:schemeClr val="tx1"/>
                  </a:solidFill>
                  <a:latin typeface="Comic Sans MS" charset="0"/>
                  <a:ea typeface="ＭＳ Ｐゴシック" charset="0"/>
                </a:defRPr>
              </a:lvl2pPr>
              <a:lvl3pPr marL="1143000" indent="-228600">
                <a:tabLst>
                  <a:tab pos="5600700" algn="r"/>
                </a:tabLst>
                <a:defRPr sz="2400">
                  <a:solidFill>
                    <a:schemeClr val="tx1"/>
                  </a:solidFill>
                  <a:latin typeface="Comic Sans MS" charset="0"/>
                  <a:ea typeface="ＭＳ Ｐゴシック" charset="0"/>
                </a:defRPr>
              </a:lvl3pPr>
              <a:lvl4pPr marL="1600200" indent="-228600">
                <a:tabLst>
                  <a:tab pos="5600700" algn="r"/>
                </a:tabLst>
                <a:defRPr sz="2400">
                  <a:solidFill>
                    <a:schemeClr val="tx1"/>
                  </a:solidFill>
                  <a:latin typeface="Comic Sans MS" charset="0"/>
                  <a:ea typeface="ＭＳ Ｐゴシック" charset="0"/>
                </a:defRPr>
              </a:lvl4pPr>
              <a:lvl5pPr marL="2057400" indent="-228600">
                <a:tabLst>
                  <a:tab pos="5600700"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5600700"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5600700"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5600700"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5600700" algn="r"/>
                </a:tabLst>
                <a:defRPr sz="2400">
                  <a:solidFill>
                    <a:schemeClr val="tx1"/>
                  </a:solidFill>
                  <a:latin typeface="Comic Sans MS" charset="0"/>
                  <a:ea typeface="ＭＳ Ｐゴシック" charset="0"/>
                </a:defRPr>
              </a:lvl9pPr>
            </a:lstStyle>
            <a:p>
              <a:pPr algn="l"/>
              <a:r>
                <a:rPr lang="en-US" sz="2000" b="1" dirty="0">
                  <a:solidFill>
                    <a:srgbClr val="800000"/>
                  </a:solidFill>
                  <a:latin typeface="Arial" charset="0"/>
                  <a:cs typeface="Arial" charset="0"/>
                </a:rPr>
                <a:t>Nov. 1</a:t>
              </a:r>
            </a:p>
          </p:txBody>
        </p:sp>
        <p:sp>
          <p:nvSpPr>
            <p:cNvPr id="82953" name="Text Box 8"/>
            <p:cNvSpPr txBox="1">
              <a:spLocks noChangeArrowheads="1"/>
            </p:cNvSpPr>
            <p:nvPr/>
          </p:nvSpPr>
          <p:spPr bwMode="auto">
            <a:xfrm>
              <a:off x="1981200" y="3579813"/>
              <a:ext cx="6934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marL="457200" indent="-457200">
                <a:tabLst>
                  <a:tab pos="4864100" algn="r"/>
                  <a:tab pos="5715000" algn="r"/>
                </a:tabLst>
                <a:defRPr sz="2400">
                  <a:solidFill>
                    <a:schemeClr val="tx1"/>
                  </a:solidFill>
                  <a:latin typeface="Comic Sans MS" charset="0"/>
                  <a:ea typeface="ＭＳ Ｐゴシック" charset="0"/>
                  <a:cs typeface="ＭＳ Ｐゴシック" charset="0"/>
                </a:defRPr>
              </a:lvl1pPr>
              <a:lvl2pPr marL="742950" indent="-285750">
                <a:tabLst>
                  <a:tab pos="4864100" algn="r"/>
                  <a:tab pos="5715000" algn="r"/>
                </a:tabLst>
                <a:defRPr sz="2400">
                  <a:solidFill>
                    <a:schemeClr val="tx1"/>
                  </a:solidFill>
                  <a:latin typeface="Comic Sans MS" charset="0"/>
                  <a:ea typeface="ＭＳ Ｐゴシック" charset="0"/>
                </a:defRPr>
              </a:lvl2pPr>
              <a:lvl3pPr marL="1143000" indent="-228600">
                <a:tabLst>
                  <a:tab pos="4864100" algn="r"/>
                  <a:tab pos="5715000" algn="r"/>
                </a:tabLst>
                <a:defRPr sz="2400">
                  <a:solidFill>
                    <a:schemeClr val="tx1"/>
                  </a:solidFill>
                  <a:latin typeface="Comic Sans MS" charset="0"/>
                  <a:ea typeface="ＭＳ Ｐゴシック" charset="0"/>
                </a:defRPr>
              </a:lvl3pPr>
              <a:lvl4pPr marL="1600200" indent="-228600">
                <a:tabLst>
                  <a:tab pos="4864100" algn="r"/>
                  <a:tab pos="5715000" algn="r"/>
                </a:tabLst>
                <a:defRPr sz="2400">
                  <a:solidFill>
                    <a:schemeClr val="tx1"/>
                  </a:solidFill>
                  <a:latin typeface="Comic Sans MS" charset="0"/>
                  <a:ea typeface="ＭＳ Ｐゴシック" charset="0"/>
                </a:defRPr>
              </a:lvl4pPr>
              <a:lvl5pPr marL="2057400" indent="-228600">
                <a:tabLst>
                  <a:tab pos="4864100" algn="r"/>
                  <a:tab pos="5715000"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4864100" algn="r"/>
                  <a:tab pos="5715000"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4864100" algn="r"/>
                  <a:tab pos="5715000"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4864100" algn="r"/>
                  <a:tab pos="5715000"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4864100" algn="r"/>
                  <a:tab pos="5715000" algn="r"/>
                </a:tabLst>
                <a:defRPr sz="2400">
                  <a:solidFill>
                    <a:schemeClr val="tx1"/>
                  </a:solidFill>
                  <a:latin typeface="Comic Sans MS" charset="0"/>
                  <a:ea typeface="ＭＳ Ｐゴシック" charset="0"/>
                </a:defRPr>
              </a:lvl9pPr>
            </a:lstStyle>
            <a:p>
              <a:pPr algn="l"/>
              <a:r>
                <a:rPr lang="en-US" sz="2000" dirty="0">
                  <a:latin typeface="Arial" charset="0"/>
                  <a:cs typeface="Arial" charset="0"/>
                </a:rPr>
                <a:t>	 </a:t>
              </a:r>
              <a:r>
                <a:rPr lang="en-US" sz="2000" dirty="0">
                  <a:latin typeface="Arial" charset="0"/>
                </a:rPr>
                <a:t>Notes receivable </a:t>
              </a:r>
              <a:r>
                <a:rPr lang="en-US" sz="2000" dirty="0">
                  <a:latin typeface="Arial" charset="0"/>
                  <a:cs typeface="Arial" charset="0"/>
                </a:rPr>
                <a:t>		10,000</a:t>
              </a:r>
            </a:p>
          </p:txBody>
        </p:sp>
        <p:sp>
          <p:nvSpPr>
            <p:cNvPr id="82954" name="Text Box 9"/>
            <p:cNvSpPr txBox="1">
              <a:spLocks noChangeArrowheads="1"/>
            </p:cNvSpPr>
            <p:nvPr/>
          </p:nvSpPr>
          <p:spPr bwMode="auto">
            <a:xfrm>
              <a:off x="1981200" y="3884613"/>
              <a:ext cx="6934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marL="457200" indent="-457200">
                <a:tabLst>
                  <a:tab pos="4864100" algn="r"/>
                  <a:tab pos="5715000" algn="r"/>
                </a:tabLst>
                <a:defRPr sz="2400">
                  <a:solidFill>
                    <a:schemeClr val="tx1"/>
                  </a:solidFill>
                  <a:latin typeface="Comic Sans MS" charset="0"/>
                  <a:ea typeface="ＭＳ Ｐゴシック" charset="0"/>
                  <a:cs typeface="ＭＳ Ｐゴシック" charset="0"/>
                </a:defRPr>
              </a:lvl1pPr>
              <a:lvl2pPr marL="742950" indent="-285750">
                <a:tabLst>
                  <a:tab pos="4864100" algn="r"/>
                  <a:tab pos="5715000" algn="r"/>
                </a:tabLst>
                <a:defRPr sz="2400">
                  <a:solidFill>
                    <a:schemeClr val="tx1"/>
                  </a:solidFill>
                  <a:latin typeface="Comic Sans MS" charset="0"/>
                  <a:ea typeface="ＭＳ Ｐゴシック" charset="0"/>
                </a:defRPr>
              </a:lvl2pPr>
              <a:lvl3pPr marL="1143000" indent="-228600">
                <a:tabLst>
                  <a:tab pos="4864100" algn="r"/>
                  <a:tab pos="5715000" algn="r"/>
                </a:tabLst>
                <a:defRPr sz="2400">
                  <a:solidFill>
                    <a:schemeClr val="tx1"/>
                  </a:solidFill>
                  <a:latin typeface="Comic Sans MS" charset="0"/>
                  <a:ea typeface="ＭＳ Ｐゴシック" charset="0"/>
                </a:defRPr>
              </a:lvl3pPr>
              <a:lvl4pPr marL="1600200" indent="-228600">
                <a:tabLst>
                  <a:tab pos="4864100" algn="r"/>
                  <a:tab pos="5715000" algn="r"/>
                </a:tabLst>
                <a:defRPr sz="2400">
                  <a:solidFill>
                    <a:schemeClr val="tx1"/>
                  </a:solidFill>
                  <a:latin typeface="Comic Sans MS" charset="0"/>
                  <a:ea typeface="ＭＳ Ｐゴシック" charset="0"/>
                </a:defRPr>
              </a:lvl4pPr>
              <a:lvl5pPr marL="2057400" indent="-228600">
                <a:tabLst>
                  <a:tab pos="4864100" algn="r"/>
                  <a:tab pos="5715000"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4864100" algn="r"/>
                  <a:tab pos="5715000"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4864100" algn="r"/>
                  <a:tab pos="5715000"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4864100" algn="r"/>
                  <a:tab pos="5715000"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4864100" algn="r"/>
                  <a:tab pos="5715000" algn="r"/>
                </a:tabLst>
                <a:defRPr sz="2400">
                  <a:solidFill>
                    <a:schemeClr val="tx1"/>
                  </a:solidFill>
                  <a:latin typeface="Comic Sans MS" charset="0"/>
                  <a:ea typeface="ＭＳ Ｐゴシック" charset="0"/>
                </a:defRPr>
              </a:lvl9pPr>
            </a:lstStyle>
            <a:p>
              <a:pPr algn="l"/>
              <a:r>
                <a:rPr lang="en-US" sz="2000" dirty="0">
                  <a:latin typeface="Arial" charset="0"/>
                  <a:cs typeface="Arial" charset="0"/>
                </a:rPr>
                <a:t>	 </a:t>
              </a:r>
              <a:r>
                <a:rPr lang="en-US" sz="2000" dirty="0">
                  <a:latin typeface="Arial" charset="0"/>
                </a:rPr>
                <a:t>Interest receivable</a:t>
              </a:r>
              <a:r>
                <a:rPr lang="en-US" sz="2000" dirty="0">
                  <a:latin typeface="Arial" charset="0"/>
                  <a:cs typeface="Arial" charset="0"/>
                </a:rPr>
                <a:t>		300</a:t>
              </a:r>
            </a:p>
          </p:txBody>
        </p:sp>
        <p:sp>
          <p:nvSpPr>
            <p:cNvPr id="82955" name="Text Box 11"/>
            <p:cNvSpPr txBox="1">
              <a:spLocks noChangeArrowheads="1"/>
            </p:cNvSpPr>
            <p:nvPr/>
          </p:nvSpPr>
          <p:spPr bwMode="auto">
            <a:xfrm>
              <a:off x="1981200" y="4189412"/>
              <a:ext cx="6934200" cy="707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marL="457200" indent="-457200">
                <a:tabLst>
                  <a:tab pos="4864100" algn="r"/>
                  <a:tab pos="5715000" algn="r"/>
                </a:tabLst>
                <a:defRPr sz="2400">
                  <a:solidFill>
                    <a:schemeClr val="tx1"/>
                  </a:solidFill>
                  <a:latin typeface="Comic Sans MS" charset="0"/>
                  <a:ea typeface="ＭＳ Ｐゴシック" charset="0"/>
                  <a:cs typeface="ＭＳ Ｐゴシック" charset="0"/>
                </a:defRPr>
              </a:lvl1pPr>
              <a:lvl2pPr marL="742950" indent="-285750">
                <a:tabLst>
                  <a:tab pos="4864100" algn="r"/>
                  <a:tab pos="5715000" algn="r"/>
                </a:tabLst>
                <a:defRPr sz="2400">
                  <a:solidFill>
                    <a:schemeClr val="tx1"/>
                  </a:solidFill>
                  <a:latin typeface="Comic Sans MS" charset="0"/>
                  <a:ea typeface="ＭＳ Ｐゴシック" charset="0"/>
                </a:defRPr>
              </a:lvl2pPr>
              <a:lvl3pPr marL="1143000" indent="-228600">
                <a:tabLst>
                  <a:tab pos="4864100" algn="r"/>
                  <a:tab pos="5715000" algn="r"/>
                </a:tabLst>
                <a:defRPr sz="2400">
                  <a:solidFill>
                    <a:schemeClr val="tx1"/>
                  </a:solidFill>
                  <a:latin typeface="Comic Sans MS" charset="0"/>
                  <a:ea typeface="ＭＳ Ｐゴシック" charset="0"/>
                </a:defRPr>
              </a:lvl3pPr>
              <a:lvl4pPr marL="1600200" indent="-228600">
                <a:tabLst>
                  <a:tab pos="4864100" algn="r"/>
                  <a:tab pos="5715000" algn="r"/>
                </a:tabLst>
                <a:defRPr sz="2400">
                  <a:solidFill>
                    <a:schemeClr val="tx1"/>
                  </a:solidFill>
                  <a:latin typeface="Comic Sans MS" charset="0"/>
                  <a:ea typeface="ＭＳ Ｐゴシック" charset="0"/>
                </a:defRPr>
              </a:lvl4pPr>
              <a:lvl5pPr marL="2057400" indent="-228600">
                <a:tabLst>
                  <a:tab pos="4864100" algn="r"/>
                  <a:tab pos="5715000"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4864100" algn="r"/>
                  <a:tab pos="5715000"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4864100" algn="r"/>
                  <a:tab pos="5715000"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4864100" algn="r"/>
                  <a:tab pos="5715000"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4864100" algn="r"/>
                  <a:tab pos="5715000" algn="r"/>
                </a:tabLst>
                <a:defRPr sz="2400">
                  <a:solidFill>
                    <a:schemeClr val="tx1"/>
                  </a:solidFill>
                  <a:latin typeface="Comic Sans MS" charset="0"/>
                  <a:ea typeface="ＭＳ Ｐゴシック" charset="0"/>
                </a:defRPr>
              </a:lvl9pPr>
            </a:lstStyle>
            <a:p>
              <a:pPr algn="l"/>
              <a:r>
                <a:rPr lang="en-US" sz="2000" dirty="0">
                  <a:latin typeface="Arial" charset="0"/>
                  <a:cs typeface="Arial" charset="0"/>
                </a:rPr>
                <a:t>	 </a:t>
              </a:r>
              <a:r>
                <a:rPr lang="en-US" sz="2000" dirty="0">
                  <a:latin typeface="Arial" charset="0"/>
                </a:rPr>
                <a:t>Interest revenue </a:t>
              </a:r>
              <a:r>
                <a:rPr lang="en-US" sz="2000" dirty="0">
                  <a:latin typeface="Arial" charset="0"/>
                  <a:cs typeface="Arial" charset="0"/>
                </a:rPr>
                <a:t>		75</a:t>
              </a:r>
            </a:p>
            <a:p>
              <a:pPr algn="l"/>
              <a:r>
                <a:rPr lang="en-US" sz="2000" dirty="0">
                  <a:latin typeface="Arial" charset="0"/>
                  <a:cs typeface="Arial" charset="0"/>
                </a:rPr>
                <a:t>	 </a:t>
              </a:r>
              <a:r>
                <a:rPr lang="en-US" sz="1600" i="1" dirty="0">
                  <a:latin typeface="Arial" charset="0"/>
                  <a:cs typeface="Arial" charset="0"/>
                </a:rPr>
                <a:t>(10,000 x 9% x 1/12 = $75)</a:t>
              </a:r>
            </a:p>
          </p:txBody>
        </p:sp>
      </p:grpSp>
      <p:sp>
        <p:nvSpPr>
          <p:cNvPr id="82949" name="Text Box 12"/>
          <p:cNvSpPr txBox="1">
            <a:spLocks noChangeArrowheads="1"/>
          </p:cNvSpPr>
          <p:nvPr/>
        </p:nvSpPr>
        <p:spPr bwMode="auto">
          <a:xfrm>
            <a:off x="457200" y="1219200"/>
            <a:ext cx="7620000"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lnSpc>
                <a:spcPct val="105000"/>
              </a:lnSpc>
              <a:spcBef>
                <a:spcPct val="30000"/>
              </a:spcBef>
              <a:buSzPct val="80000"/>
            </a:pPr>
            <a:r>
              <a:rPr lang="en-US" sz="2600" b="1">
                <a:latin typeface="Arial" charset="0"/>
              </a:rPr>
              <a:t>Accrual of Interest</a:t>
            </a:r>
          </a:p>
        </p:txBody>
      </p:sp>
      <p:sp>
        <p:nvSpPr>
          <p:cNvPr id="842765" name="Rectangle 13"/>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title"/>
          </p:nvPr>
        </p:nvSpPr>
        <p:spPr bwMode="auto">
          <a:xfrm>
            <a:off x="533400" y="381000"/>
            <a:ext cx="82296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defRPr/>
            </a:pPr>
            <a:r>
              <a:rPr lang="en-US" i="0" dirty="0">
                <a:solidFill>
                  <a:schemeClr val="bg1"/>
                </a:solidFill>
                <a:effectLst>
                  <a:outerShdw blurRad="38100" dist="38100" dir="2700000" algn="tl">
                    <a:srgbClr val="000000"/>
                  </a:outerShdw>
                </a:effectLst>
                <a:latin typeface="Arial" charset="0"/>
                <a:cs typeface="+mj-cs"/>
              </a:rPr>
              <a:t>Practice Problem – Notes Receivable</a:t>
            </a:r>
          </a:p>
        </p:txBody>
      </p:sp>
      <p:sp>
        <p:nvSpPr>
          <p:cNvPr id="2" name="TextBox 1"/>
          <p:cNvSpPr txBox="1"/>
          <p:nvPr/>
        </p:nvSpPr>
        <p:spPr>
          <a:xfrm>
            <a:off x="609600" y="1143000"/>
            <a:ext cx="8077200" cy="461665"/>
          </a:xfrm>
          <a:prstGeom prst="rect">
            <a:avLst/>
          </a:prstGeom>
          <a:noFill/>
        </p:spPr>
        <p:txBody>
          <a:bodyPr wrap="square" rtlCol="0">
            <a:spAutoFit/>
          </a:bodyPr>
          <a:lstStyle/>
          <a:p>
            <a:r>
              <a:rPr lang="en-US" dirty="0">
                <a:latin typeface="+mn-lt"/>
              </a:rPr>
              <a:t>E8-8, p 431</a:t>
            </a:r>
          </a:p>
        </p:txBody>
      </p:sp>
      <p:sp>
        <p:nvSpPr>
          <p:cNvPr id="6" name="TextBox 5"/>
          <p:cNvSpPr txBox="1"/>
          <p:nvPr/>
        </p:nvSpPr>
        <p:spPr>
          <a:xfrm>
            <a:off x="457200" y="1905000"/>
            <a:ext cx="8305800" cy="2677656"/>
          </a:xfrm>
          <a:prstGeom prst="rect">
            <a:avLst/>
          </a:prstGeom>
          <a:noFill/>
        </p:spPr>
        <p:txBody>
          <a:bodyPr wrap="square" rtlCol="0">
            <a:spAutoFit/>
          </a:bodyPr>
          <a:lstStyle/>
          <a:p>
            <a:pPr marL="457200" indent="-457200" algn="l">
              <a:buFont typeface="+mj-ea"/>
              <a:buAutoNum type="circleNumDbPlain"/>
            </a:pPr>
            <a:r>
              <a:rPr lang="en-US" dirty="0">
                <a:latin typeface="+mn-lt"/>
              </a:rPr>
              <a:t>Record the Note Receivable (N/R). Note: CR Cash</a:t>
            </a:r>
          </a:p>
          <a:p>
            <a:pPr marL="457200" indent="-457200" algn="l">
              <a:buFont typeface="+mj-ea"/>
              <a:buAutoNum type="circleNumDbPlain"/>
            </a:pPr>
            <a:r>
              <a:rPr lang="en-US" dirty="0">
                <a:latin typeface="+mn-lt"/>
              </a:rPr>
              <a:t>Calculate the accrued interest income as of Dec 31. Remember that the N/R originated on May 1. Record the journal entry.</a:t>
            </a:r>
          </a:p>
          <a:p>
            <a:pPr marL="457200" indent="-457200" algn="l">
              <a:buFont typeface="+mj-ea"/>
              <a:buAutoNum type="circleNumDbPlain"/>
            </a:pPr>
            <a:r>
              <a:rPr lang="en-US" dirty="0">
                <a:latin typeface="+mn-lt"/>
              </a:rPr>
              <a:t>Record the cash received on May 31, </a:t>
            </a:r>
            <a:r>
              <a:rPr lang="en-US" b="1" dirty="0">
                <a:latin typeface="+mn-lt"/>
              </a:rPr>
              <a:t>2014.  </a:t>
            </a:r>
            <a:r>
              <a:rPr lang="en-US" dirty="0">
                <a:latin typeface="+mn-lt"/>
              </a:rPr>
              <a:t>Be sure to include the information in Step 2 in the journal entry.</a:t>
            </a:r>
            <a:endParaRPr lang="en-US" b="1" dirty="0">
              <a:latin typeface="+mn-lt"/>
            </a:endParaRPr>
          </a:p>
          <a:p>
            <a:pPr marL="457200" indent="-457200" algn="l">
              <a:buFont typeface="+mj-ea"/>
              <a:buAutoNum type="circleNumDbPlain"/>
            </a:pPr>
            <a:endParaRPr lang="en-US" dirty="0"/>
          </a:p>
        </p:txBody>
      </p:sp>
    </p:spTree>
    <p:extLst>
      <p:ext uri="{BB962C8B-B14F-4D97-AF65-F5344CB8AC3E}">
        <p14:creationId xmlns:p14="http://schemas.microsoft.com/office/powerpoint/2010/main" val="1453294371"/>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2"/>
          <p:cNvSpPr txBox="1">
            <a:spLocks noChangeArrowheads="1"/>
          </p:cNvSpPr>
          <p:nvPr/>
        </p:nvSpPr>
        <p:spPr bwMode="auto">
          <a:xfrm>
            <a:off x="609600" y="1143000"/>
            <a:ext cx="8001000" cy="309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685800" indent="-457200">
              <a:defRPr sz="2400">
                <a:solidFill>
                  <a:schemeClr val="tx1"/>
                </a:solidFill>
                <a:latin typeface="Comic Sans MS" charset="0"/>
                <a:ea typeface="ＭＳ Ｐゴシック" charset="0"/>
              </a:defRPr>
            </a:lvl2pPr>
            <a:lvl3pPr marL="1257300" indent="-3429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lnSpc>
                <a:spcPct val="125000"/>
              </a:lnSpc>
              <a:spcBef>
                <a:spcPct val="40000"/>
              </a:spcBef>
              <a:buClr>
                <a:srgbClr val="800000"/>
              </a:buClr>
            </a:pPr>
            <a:r>
              <a:rPr lang="en-US" b="1">
                <a:latin typeface="Arial" charset="0"/>
              </a:rPr>
              <a:t>Two accounting issues:</a:t>
            </a:r>
          </a:p>
          <a:p>
            <a:pPr lvl="1" algn="l">
              <a:lnSpc>
                <a:spcPct val="125000"/>
              </a:lnSpc>
              <a:buClr>
                <a:schemeClr val="tx1"/>
              </a:buClr>
              <a:buFontTx/>
              <a:buAutoNum type="arabicPeriod"/>
            </a:pPr>
            <a:r>
              <a:rPr lang="en-US" sz="2100" b="1">
                <a:latin typeface="Arial" charset="0"/>
              </a:rPr>
              <a:t>Recognizing </a:t>
            </a:r>
            <a:r>
              <a:rPr lang="en-US" sz="2100">
                <a:latin typeface="Arial" charset="0"/>
              </a:rPr>
              <a:t>accounts receivable.</a:t>
            </a:r>
          </a:p>
          <a:p>
            <a:pPr lvl="2" algn="l">
              <a:lnSpc>
                <a:spcPct val="125000"/>
              </a:lnSpc>
              <a:buClr>
                <a:schemeClr val="tx1"/>
              </a:buClr>
              <a:buFont typeface="Arial" charset="0"/>
              <a:buChar char="•"/>
            </a:pPr>
            <a:r>
              <a:rPr lang="en-US" sz="2100">
                <a:latin typeface="Arial" charset="0"/>
              </a:rPr>
              <a:t>Service organization – records a receivable when it performs services without immediate payment.</a:t>
            </a:r>
          </a:p>
          <a:p>
            <a:pPr lvl="2" algn="l">
              <a:lnSpc>
                <a:spcPct val="125000"/>
              </a:lnSpc>
              <a:buClr>
                <a:schemeClr val="tx1"/>
              </a:buClr>
              <a:buFont typeface="Arial" charset="0"/>
              <a:buChar char="•"/>
            </a:pPr>
            <a:r>
              <a:rPr lang="en-US" sz="2100">
                <a:latin typeface="Arial" charset="0"/>
              </a:rPr>
              <a:t>Merchandiser – records a receivable when merchandise is sold without immediate payment.</a:t>
            </a:r>
          </a:p>
          <a:p>
            <a:pPr lvl="1" algn="l">
              <a:lnSpc>
                <a:spcPct val="125000"/>
              </a:lnSpc>
              <a:spcBef>
                <a:spcPct val="40000"/>
              </a:spcBef>
              <a:buClr>
                <a:schemeClr val="tx1"/>
              </a:buClr>
              <a:buFontTx/>
              <a:buAutoNum type="arabicPeriod"/>
            </a:pPr>
            <a:r>
              <a:rPr lang="en-US" sz="2100" b="1">
                <a:latin typeface="Arial" charset="0"/>
              </a:rPr>
              <a:t>Valuing </a:t>
            </a:r>
            <a:r>
              <a:rPr lang="en-US" sz="2100">
                <a:latin typeface="Arial" charset="0"/>
              </a:rPr>
              <a:t>accounts receivable.</a:t>
            </a:r>
          </a:p>
        </p:txBody>
      </p:sp>
      <p:sp>
        <p:nvSpPr>
          <p:cNvPr id="589827" name="Rectangle 3"/>
          <p:cNvSpPr>
            <a:spLocks noGrp="1" noChangeArrowheads="1"/>
          </p:cNvSpPr>
          <p:nvPr>
            <p:ph type="title"/>
          </p:nvPr>
        </p:nvSpPr>
        <p:spPr bwMode="auto">
          <a:xfrm>
            <a:off x="457200" y="457200"/>
            <a:ext cx="82296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i="0" dirty="0">
                <a:solidFill>
                  <a:schemeClr val="bg1"/>
                </a:solidFill>
                <a:effectLst>
                  <a:outerShdw blurRad="38100" dist="38100" dir="2700000" algn="tl">
                    <a:srgbClr val="000000"/>
                  </a:outerShdw>
                </a:effectLst>
                <a:latin typeface="Arial" charset="0"/>
                <a:cs typeface="+mj-cs"/>
              </a:rPr>
              <a:t>Accounts Receivable</a:t>
            </a:r>
          </a:p>
        </p:txBody>
      </p:sp>
      <p:sp>
        <p:nvSpPr>
          <p:cNvPr id="12291" name="Text Box 8"/>
          <p:cNvSpPr txBox="1">
            <a:spLocks noChangeArrowheads="1"/>
          </p:cNvSpPr>
          <p:nvPr/>
        </p:nvSpPr>
        <p:spPr bwMode="auto">
          <a:xfrm>
            <a:off x="1676400" y="6369050"/>
            <a:ext cx="7315200" cy="336550"/>
          </a:xfrm>
          <a:prstGeom prst="rect">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marL="457200" indent="-45720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spcBef>
                <a:spcPct val="50000"/>
              </a:spcBef>
            </a:pPr>
            <a:r>
              <a:rPr lang="en-US" sz="1600" b="1" i="1">
                <a:solidFill>
                  <a:schemeClr val="bg2"/>
                </a:solidFill>
                <a:latin typeface="Arial" charset="0"/>
              </a:rPr>
              <a:t>LO 2  Explain how accounts receivable are recognized in the accounts.</a:t>
            </a:r>
          </a:p>
        </p:txBody>
      </p:sp>
      <p:sp>
        <p:nvSpPr>
          <p:cNvPr id="589835" name="Rectangle 11"/>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1447800"/>
            <a:ext cx="8153400" cy="2698750"/>
            <a:chOff x="609600" y="1295400"/>
            <a:chExt cx="8153400" cy="2698750"/>
          </a:xfrm>
        </p:grpSpPr>
        <p:sp>
          <p:nvSpPr>
            <p:cNvPr id="14337" name="Text Box 2"/>
            <p:cNvSpPr txBox="1">
              <a:spLocks noChangeArrowheads="1"/>
            </p:cNvSpPr>
            <p:nvPr/>
          </p:nvSpPr>
          <p:spPr bwMode="auto">
            <a:xfrm>
              <a:off x="609600" y="1295400"/>
              <a:ext cx="8153400" cy="162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tabLst>
                  <a:tab pos="514350" algn="l"/>
                </a:tabLst>
                <a:defRPr sz="2400">
                  <a:solidFill>
                    <a:schemeClr val="tx1"/>
                  </a:solidFill>
                  <a:latin typeface="Comic Sans MS" charset="0"/>
                  <a:ea typeface="ＭＳ Ｐゴシック" charset="0"/>
                  <a:cs typeface="ＭＳ Ｐゴシック" charset="0"/>
                </a:defRPr>
              </a:lvl1pPr>
              <a:lvl2pPr marL="742950" indent="-285750">
                <a:tabLst>
                  <a:tab pos="514350" algn="l"/>
                </a:tabLst>
                <a:defRPr sz="2400">
                  <a:solidFill>
                    <a:schemeClr val="tx1"/>
                  </a:solidFill>
                  <a:latin typeface="Comic Sans MS" charset="0"/>
                  <a:ea typeface="ＭＳ Ｐゴシック" charset="0"/>
                </a:defRPr>
              </a:lvl2pPr>
              <a:lvl3pPr marL="1143000" indent="-228600">
                <a:tabLst>
                  <a:tab pos="514350" algn="l"/>
                </a:tabLst>
                <a:defRPr sz="2400">
                  <a:solidFill>
                    <a:schemeClr val="tx1"/>
                  </a:solidFill>
                  <a:latin typeface="Comic Sans MS" charset="0"/>
                  <a:ea typeface="ＭＳ Ｐゴシック" charset="0"/>
                </a:defRPr>
              </a:lvl3pPr>
              <a:lvl4pPr marL="1600200" indent="-228600">
                <a:tabLst>
                  <a:tab pos="514350" algn="l"/>
                </a:tabLst>
                <a:defRPr sz="2400">
                  <a:solidFill>
                    <a:schemeClr val="tx1"/>
                  </a:solidFill>
                  <a:latin typeface="Comic Sans MS" charset="0"/>
                  <a:ea typeface="ＭＳ Ｐゴシック" charset="0"/>
                </a:defRPr>
              </a:lvl4pPr>
              <a:lvl5pPr marL="2057400" indent="-228600">
                <a:tabLst>
                  <a:tab pos="514350" algn="l"/>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514350" algn="l"/>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514350" algn="l"/>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514350" algn="l"/>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514350" algn="l"/>
                </a:tabLst>
                <a:defRPr sz="2400">
                  <a:solidFill>
                    <a:schemeClr val="tx1"/>
                  </a:solidFill>
                  <a:latin typeface="Comic Sans MS" charset="0"/>
                  <a:ea typeface="ＭＳ Ｐゴシック" charset="0"/>
                </a:defRPr>
              </a:lvl9pPr>
            </a:lstStyle>
            <a:p>
              <a:pPr algn="l">
                <a:lnSpc>
                  <a:spcPct val="120000"/>
                </a:lnSpc>
              </a:pPr>
              <a:r>
                <a:rPr lang="en-US" sz="2100" b="1" dirty="0">
                  <a:solidFill>
                    <a:srgbClr val="800000"/>
                  </a:solidFill>
                  <a:latin typeface="Arial" charset="0"/>
                </a:rPr>
                <a:t>Illustration:</a:t>
              </a:r>
              <a:r>
                <a:rPr lang="en-US" sz="2100" dirty="0">
                  <a:latin typeface="Arial" charset="0"/>
                </a:rPr>
                <a:t>  Assume that </a:t>
              </a:r>
              <a:r>
                <a:rPr lang="en-US" sz="2100" dirty="0" err="1">
                  <a:latin typeface="Arial" charset="0"/>
                </a:rPr>
                <a:t>Jordache</a:t>
              </a:r>
              <a:r>
                <a:rPr lang="en-US" sz="2100" dirty="0">
                  <a:latin typeface="Arial" charset="0"/>
                </a:rPr>
                <a:t> Co. on July 1, 2014, sells merchandise on account to Polo Company for $1,000 terms 2/10, n/30.  Prepare the journal entry to record this transaction on the books of </a:t>
              </a:r>
              <a:r>
                <a:rPr lang="en-US" sz="2100" dirty="0" err="1">
                  <a:latin typeface="Arial" charset="0"/>
                </a:rPr>
                <a:t>Jordache</a:t>
              </a:r>
              <a:r>
                <a:rPr lang="en-US" sz="2100" dirty="0">
                  <a:latin typeface="Arial" charset="0"/>
                </a:rPr>
                <a:t> Co.</a:t>
              </a:r>
            </a:p>
          </p:txBody>
        </p:sp>
        <p:sp>
          <p:nvSpPr>
            <p:cNvPr id="882691" name="Text Box 3"/>
            <p:cNvSpPr txBox="1">
              <a:spLocks noChangeArrowheads="1"/>
            </p:cNvSpPr>
            <p:nvPr/>
          </p:nvSpPr>
          <p:spPr bwMode="auto">
            <a:xfrm>
              <a:off x="1828800" y="3124200"/>
              <a:ext cx="65532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tabLst>
                  <a:tab pos="4862513" algn="r"/>
                </a:tabLst>
                <a:defRPr sz="2400">
                  <a:solidFill>
                    <a:schemeClr val="tx1"/>
                  </a:solidFill>
                  <a:latin typeface="Comic Sans MS" charset="0"/>
                  <a:ea typeface="ＭＳ Ｐゴシック" charset="0"/>
                  <a:cs typeface="ＭＳ Ｐゴシック" charset="0"/>
                </a:defRPr>
              </a:lvl1pPr>
              <a:lvl2pPr marL="742950" indent="-285750">
                <a:tabLst>
                  <a:tab pos="4862513" algn="r"/>
                </a:tabLst>
                <a:defRPr sz="2400">
                  <a:solidFill>
                    <a:schemeClr val="tx1"/>
                  </a:solidFill>
                  <a:latin typeface="Comic Sans MS" charset="0"/>
                  <a:ea typeface="ＭＳ Ｐゴシック" charset="0"/>
                </a:defRPr>
              </a:lvl2pPr>
              <a:lvl3pPr marL="1143000" indent="-228600">
                <a:tabLst>
                  <a:tab pos="4862513" algn="r"/>
                </a:tabLst>
                <a:defRPr sz="2400">
                  <a:solidFill>
                    <a:schemeClr val="tx1"/>
                  </a:solidFill>
                  <a:latin typeface="Comic Sans MS" charset="0"/>
                  <a:ea typeface="ＭＳ Ｐゴシック" charset="0"/>
                </a:defRPr>
              </a:lvl3pPr>
              <a:lvl4pPr marL="1600200" indent="-228600">
                <a:tabLst>
                  <a:tab pos="4862513" algn="r"/>
                </a:tabLst>
                <a:defRPr sz="2400">
                  <a:solidFill>
                    <a:schemeClr val="tx1"/>
                  </a:solidFill>
                  <a:latin typeface="Comic Sans MS" charset="0"/>
                  <a:ea typeface="ＭＳ Ｐゴシック" charset="0"/>
                </a:defRPr>
              </a:lvl4pPr>
              <a:lvl5pPr marL="2057400" indent="-228600">
                <a:tabLst>
                  <a:tab pos="4862513"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4862513"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4862513"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4862513"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4862513" algn="r"/>
                </a:tabLst>
                <a:defRPr sz="2400">
                  <a:solidFill>
                    <a:schemeClr val="tx1"/>
                  </a:solidFill>
                  <a:latin typeface="Comic Sans MS" charset="0"/>
                  <a:ea typeface="ＭＳ Ｐゴシック" charset="0"/>
                </a:defRPr>
              </a:lvl9pPr>
            </a:lstStyle>
            <a:p>
              <a:pPr algn="l">
                <a:spcBef>
                  <a:spcPct val="50000"/>
                </a:spcBef>
              </a:pPr>
              <a:r>
                <a:rPr lang="en-US" sz="2100">
                  <a:latin typeface="Arial" charset="0"/>
                  <a:cs typeface="Arial" charset="0"/>
                </a:rPr>
                <a:t>Accounts receivable	1,000</a:t>
              </a:r>
            </a:p>
          </p:txBody>
        </p:sp>
        <p:sp>
          <p:nvSpPr>
            <p:cNvPr id="14339" name="Text Box 4"/>
            <p:cNvSpPr txBox="1">
              <a:spLocks noChangeArrowheads="1"/>
            </p:cNvSpPr>
            <p:nvPr/>
          </p:nvSpPr>
          <p:spPr bwMode="auto">
            <a:xfrm>
              <a:off x="685800" y="3124200"/>
              <a:ext cx="11430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lIns="0" rIns="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spcBef>
                  <a:spcPct val="50000"/>
                </a:spcBef>
              </a:pPr>
              <a:r>
                <a:rPr lang="en-US" sz="2100" b="1">
                  <a:solidFill>
                    <a:srgbClr val="800000"/>
                  </a:solidFill>
                  <a:latin typeface="Arial" charset="0"/>
                  <a:cs typeface="Arial" charset="0"/>
                </a:rPr>
                <a:t>Jul. 1</a:t>
              </a:r>
            </a:p>
          </p:txBody>
        </p:sp>
        <p:sp>
          <p:nvSpPr>
            <p:cNvPr id="882693" name="Text Box 5"/>
            <p:cNvSpPr txBox="1">
              <a:spLocks noChangeArrowheads="1"/>
            </p:cNvSpPr>
            <p:nvPr/>
          </p:nvSpPr>
          <p:spPr bwMode="auto">
            <a:xfrm>
              <a:off x="1828800" y="3581400"/>
              <a:ext cx="65532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marL="460375">
                <a:tabLst>
                  <a:tab pos="4862513" algn="r"/>
                  <a:tab pos="6289675" algn="r"/>
                </a:tabLst>
                <a:defRPr sz="2400">
                  <a:solidFill>
                    <a:schemeClr val="tx1"/>
                  </a:solidFill>
                  <a:latin typeface="Comic Sans MS" charset="0"/>
                  <a:ea typeface="ＭＳ Ｐゴシック" charset="0"/>
                  <a:cs typeface="ＭＳ Ｐゴシック" charset="0"/>
                </a:defRPr>
              </a:lvl1pPr>
              <a:lvl2pPr marL="742950" indent="-285750">
                <a:tabLst>
                  <a:tab pos="4862513" algn="r"/>
                  <a:tab pos="6289675" algn="r"/>
                </a:tabLst>
                <a:defRPr sz="2400">
                  <a:solidFill>
                    <a:schemeClr val="tx1"/>
                  </a:solidFill>
                  <a:latin typeface="Comic Sans MS" charset="0"/>
                  <a:ea typeface="ＭＳ Ｐゴシック" charset="0"/>
                </a:defRPr>
              </a:lvl2pPr>
              <a:lvl3pPr marL="1143000" indent="-228600">
                <a:tabLst>
                  <a:tab pos="4862513" algn="r"/>
                  <a:tab pos="6289675" algn="r"/>
                </a:tabLst>
                <a:defRPr sz="2400">
                  <a:solidFill>
                    <a:schemeClr val="tx1"/>
                  </a:solidFill>
                  <a:latin typeface="Comic Sans MS" charset="0"/>
                  <a:ea typeface="ＭＳ Ｐゴシック" charset="0"/>
                </a:defRPr>
              </a:lvl3pPr>
              <a:lvl4pPr marL="1600200" indent="-228600">
                <a:tabLst>
                  <a:tab pos="4862513" algn="r"/>
                  <a:tab pos="6289675" algn="r"/>
                </a:tabLst>
                <a:defRPr sz="2400">
                  <a:solidFill>
                    <a:schemeClr val="tx1"/>
                  </a:solidFill>
                  <a:latin typeface="Comic Sans MS" charset="0"/>
                  <a:ea typeface="ＭＳ Ｐゴシック" charset="0"/>
                </a:defRPr>
              </a:lvl4pPr>
              <a:lvl5pPr marL="2057400" indent="-228600">
                <a:tabLst>
                  <a:tab pos="4862513" algn="r"/>
                  <a:tab pos="6289675"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4862513" algn="r"/>
                  <a:tab pos="6289675"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4862513" algn="r"/>
                  <a:tab pos="6289675"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4862513" algn="r"/>
                  <a:tab pos="6289675"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4862513" algn="r"/>
                  <a:tab pos="6289675" algn="r"/>
                </a:tabLst>
                <a:defRPr sz="2400">
                  <a:solidFill>
                    <a:schemeClr val="tx1"/>
                  </a:solidFill>
                  <a:latin typeface="Comic Sans MS" charset="0"/>
                  <a:ea typeface="ＭＳ Ｐゴシック" charset="0"/>
                </a:defRPr>
              </a:lvl9pPr>
            </a:lstStyle>
            <a:p>
              <a:pPr algn="l">
                <a:spcBef>
                  <a:spcPct val="50000"/>
                </a:spcBef>
              </a:pPr>
              <a:r>
                <a:rPr lang="en-US" sz="2100">
                  <a:latin typeface="Arial" charset="0"/>
                  <a:cs typeface="Arial" charset="0"/>
                </a:rPr>
                <a:t>Sales revenue		1,000</a:t>
              </a:r>
            </a:p>
          </p:txBody>
        </p:sp>
      </p:grpSp>
      <p:sp>
        <p:nvSpPr>
          <p:cNvPr id="882697" name="Rectangle 9"/>
          <p:cNvSpPr>
            <a:spLocks noGrp="1" noChangeArrowheads="1"/>
          </p:cNvSpPr>
          <p:nvPr>
            <p:ph type="title"/>
          </p:nvPr>
        </p:nvSpPr>
        <p:spPr bwMode="auto">
          <a:xfrm>
            <a:off x="457200" y="457200"/>
            <a:ext cx="8229600" cy="609600"/>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sz="2600" i="0" dirty="0">
                <a:solidFill>
                  <a:schemeClr val="bg1"/>
                </a:solidFill>
                <a:effectLst>
                  <a:outerShdw blurRad="38100" dist="38100" dir="2700000" algn="tl">
                    <a:srgbClr val="000000"/>
                  </a:outerShdw>
                </a:effectLst>
                <a:latin typeface="Arial" charset="0"/>
                <a:cs typeface="+mj-cs"/>
              </a:rPr>
              <a:t>Recognizing Receivables – Sales on Account</a:t>
            </a:r>
          </a:p>
        </p:txBody>
      </p:sp>
      <p:sp>
        <p:nvSpPr>
          <p:cNvPr id="14342" name="Text Box 10"/>
          <p:cNvSpPr txBox="1">
            <a:spLocks noChangeArrowheads="1"/>
          </p:cNvSpPr>
          <p:nvPr/>
        </p:nvSpPr>
        <p:spPr bwMode="auto">
          <a:xfrm>
            <a:off x="1676400" y="6369050"/>
            <a:ext cx="7315200" cy="336550"/>
          </a:xfrm>
          <a:prstGeom prst="rect">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marL="457200" indent="-45720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spcBef>
                <a:spcPct val="50000"/>
              </a:spcBef>
            </a:pPr>
            <a:r>
              <a:rPr lang="en-US" sz="1600" b="1" i="1">
                <a:solidFill>
                  <a:schemeClr val="bg2"/>
                </a:solidFill>
                <a:latin typeface="Arial" charset="0"/>
              </a:rPr>
              <a:t>LO 2  Explain how accounts receivable are recognized in the accounts.</a:t>
            </a:r>
          </a:p>
        </p:txBody>
      </p:sp>
      <p:sp>
        <p:nvSpPr>
          <p:cNvPr id="882699" name="Rectangle 11"/>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3400" y="1600200"/>
            <a:ext cx="8077200" cy="1936750"/>
            <a:chOff x="609600" y="1295400"/>
            <a:chExt cx="8077200" cy="1936750"/>
          </a:xfrm>
        </p:grpSpPr>
        <p:sp>
          <p:nvSpPr>
            <p:cNvPr id="16385" name="Text Box 2"/>
            <p:cNvSpPr txBox="1">
              <a:spLocks noChangeArrowheads="1"/>
            </p:cNvSpPr>
            <p:nvPr/>
          </p:nvSpPr>
          <p:spPr bwMode="auto">
            <a:xfrm>
              <a:off x="609600" y="1295400"/>
              <a:ext cx="8077200"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tabLst>
                  <a:tab pos="514350" algn="l"/>
                </a:tabLst>
                <a:defRPr sz="2400">
                  <a:solidFill>
                    <a:schemeClr val="tx1"/>
                  </a:solidFill>
                  <a:latin typeface="Comic Sans MS" charset="0"/>
                  <a:ea typeface="ＭＳ Ｐゴシック" charset="0"/>
                  <a:cs typeface="ＭＳ Ｐゴシック" charset="0"/>
                </a:defRPr>
              </a:lvl1pPr>
              <a:lvl2pPr marL="742950" indent="-285750">
                <a:tabLst>
                  <a:tab pos="514350" algn="l"/>
                </a:tabLst>
                <a:defRPr sz="2400">
                  <a:solidFill>
                    <a:schemeClr val="tx1"/>
                  </a:solidFill>
                  <a:latin typeface="Comic Sans MS" charset="0"/>
                  <a:ea typeface="ＭＳ Ｐゴシック" charset="0"/>
                </a:defRPr>
              </a:lvl2pPr>
              <a:lvl3pPr marL="1143000" indent="-228600">
                <a:tabLst>
                  <a:tab pos="514350" algn="l"/>
                </a:tabLst>
                <a:defRPr sz="2400">
                  <a:solidFill>
                    <a:schemeClr val="tx1"/>
                  </a:solidFill>
                  <a:latin typeface="Comic Sans MS" charset="0"/>
                  <a:ea typeface="ＭＳ Ｐゴシック" charset="0"/>
                </a:defRPr>
              </a:lvl3pPr>
              <a:lvl4pPr marL="1600200" indent="-228600">
                <a:tabLst>
                  <a:tab pos="514350" algn="l"/>
                </a:tabLst>
                <a:defRPr sz="2400">
                  <a:solidFill>
                    <a:schemeClr val="tx1"/>
                  </a:solidFill>
                  <a:latin typeface="Comic Sans MS" charset="0"/>
                  <a:ea typeface="ＭＳ Ｐゴシック" charset="0"/>
                </a:defRPr>
              </a:lvl4pPr>
              <a:lvl5pPr marL="2057400" indent="-228600">
                <a:tabLst>
                  <a:tab pos="514350" algn="l"/>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514350" algn="l"/>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514350" algn="l"/>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514350" algn="l"/>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514350" algn="l"/>
                </a:tabLst>
                <a:defRPr sz="2400">
                  <a:solidFill>
                    <a:schemeClr val="tx1"/>
                  </a:solidFill>
                  <a:latin typeface="Comic Sans MS" charset="0"/>
                  <a:ea typeface="ＭＳ Ｐゴシック" charset="0"/>
                </a:defRPr>
              </a:lvl9pPr>
            </a:lstStyle>
            <a:p>
              <a:pPr algn="l">
                <a:lnSpc>
                  <a:spcPct val="115000"/>
                </a:lnSpc>
              </a:pPr>
              <a:r>
                <a:rPr lang="en-US" sz="2100" b="1" dirty="0">
                  <a:solidFill>
                    <a:srgbClr val="800000"/>
                  </a:solidFill>
                  <a:latin typeface="Arial" charset="0"/>
                </a:rPr>
                <a:t>Illustration:</a:t>
              </a:r>
              <a:r>
                <a:rPr lang="en-US" sz="2100" dirty="0">
                  <a:latin typeface="Arial" charset="0"/>
                </a:rPr>
                <a:t>  On July 5, Polo returns merchandise worth $100 to </a:t>
              </a:r>
              <a:r>
                <a:rPr lang="en-US" sz="2100" dirty="0" err="1">
                  <a:latin typeface="Arial" charset="0"/>
                </a:rPr>
                <a:t>Jordache</a:t>
              </a:r>
              <a:r>
                <a:rPr lang="en-US" sz="2100" dirty="0">
                  <a:latin typeface="Arial" charset="0"/>
                </a:rPr>
                <a:t> Co. </a:t>
              </a:r>
            </a:p>
          </p:txBody>
        </p:sp>
        <p:sp>
          <p:nvSpPr>
            <p:cNvPr id="886787" name="Text Box 3"/>
            <p:cNvSpPr txBox="1">
              <a:spLocks noChangeArrowheads="1"/>
            </p:cNvSpPr>
            <p:nvPr/>
          </p:nvSpPr>
          <p:spPr bwMode="auto">
            <a:xfrm>
              <a:off x="1828800" y="2362200"/>
              <a:ext cx="65532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tabLst>
                  <a:tab pos="4862513" algn="r"/>
                </a:tabLst>
                <a:defRPr sz="2400">
                  <a:solidFill>
                    <a:schemeClr val="tx1"/>
                  </a:solidFill>
                  <a:latin typeface="Comic Sans MS" charset="0"/>
                  <a:ea typeface="ＭＳ Ｐゴシック" charset="0"/>
                  <a:cs typeface="ＭＳ Ｐゴシック" charset="0"/>
                </a:defRPr>
              </a:lvl1pPr>
              <a:lvl2pPr marL="742950" indent="-285750">
                <a:tabLst>
                  <a:tab pos="4862513" algn="r"/>
                </a:tabLst>
                <a:defRPr sz="2400">
                  <a:solidFill>
                    <a:schemeClr val="tx1"/>
                  </a:solidFill>
                  <a:latin typeface="Comic Sans MS" charset="0"/>
                  <a:ea typeface="ＭＳ Ｐゴシック" charset="0"/>
                </a:defRPr>
              </a:lvl2pPr>
              <a:lvl3pPr marL="1143000" indent="-228600">
                <a:tabLst>
                  <a:tab pos="4862513" algn="r"/>
                </a:tabLst>
                <a:defRPr sz="2400">
                  <a:solidFill>
                    <a:schemeClr val="tx1"/>
                  </a:solidFill>
                  <a:latin typeface="Comic Sans MS" charset="0"/>
                  <a:ea typeface="ＭＳ Ｐゴシック" charset="0"/>
                </a:defRPr>
              </a:lvl3pPr>
              <a:lvl4pPr marL="1600200" indent="-228600">
                <a:tabLst>
                  <a:tab pos="4862513" algn="r"/>
                </a:tabLst>
                <a:defRPr sz="2400">
                  <a:solidFill>
                    <a:schemeClr val="tx1"/>
                  </a:solidFill>
                  <a:latin typeface="Comic Sans MS" charset="0"/>
                  <a:ea typeface="ＭＳ Ｐゴシック" charset="0"/>
                </a:defRPr>
              </a:lvl4pPr>
              <a:lvl5pPr marL="2057400" indent="-228600">
                <a:tabLst>
                  <a:tab pos="4862513"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4862513"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4862513"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4862513"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4862513" algn="r"/>
                </a:tabLst>
                <a:defRPr sz="2400">
                  <a:solidFill>
                    <a:schemeClr val="tx1"/>
                  </a:solidFill>
                  <a:latin typeface="Comic Sans MS" charset="0"/>
                  <a:ea typeface="ＭＳ Ｐゴシック" charset="0"/>
                </a:defRPr>
              </a:lvl9pPr>
            </a:lstStyle>
            <a:p>
              <a:pPr algn="l">
                <a:spcBef>
                  <a:spcPct val="50000"/>
                </a:spcBef>
              </a:pPr>
              <a:r>
                <a:rPr lang="en-US" sz="2100">
                  <a:latin typeface="Arial" charset="0"/>
                  <a:cs typeface="Arial" charset="0"/>
                </a:rPr>
                <a:t>Sales returns and allowances	100</a:t>
              </a:r>
            </a:p>
          </p:txBody>
        </p:sp>
        <p:sp>
          <p:nvSpPr>
            <p:cNvPr id="16387" name="Text Box 4"/>
            <p:cNvSpPr txBox="1">
              <a:spLocks noChangeArrowheads="1"/>
            </p:cNvSpPr>
            <p:nvPr/>
          </p:nvSpPr>
          <p:spPr bwMode="auto">
            <a:xfrm>
              <a:off x="685800" y="2362200"/>
              <a:ext cx="11430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lIns="0" rIns="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spcBef>
                  <a:spcPct val="50000"/>
                </a:spcBef>
              </a:pPr>
              <a:r>
                <a:rPr lang="en-US" sz="2100" b="1">
                  <a:solidFill>
                    <a:srgbClr val="800000"/>
                  </a:solidFill>
                  <a:latin typeface="Arial" charset="0"/>
                  <a:cs typeface="Arial" charset="0"/>
                </a:rPr>
                <a:t>Jul. 5</a:t>
              </a:r>
            </a:p>
          </p:txBody>
        </p:sp>
        <p:sp>
          <p:nvSpPr>
            <p:cNvPr id="886789" name="Text Box 5"/>
            <p:cNvSpPr txBox="1">
              <a:spLocks noChangeArrowheads="1"/>
            </p:cNvSpPr>
            <p:nvPr/>
          </p:nvSpPr>
          <p:spPr bwMode="auto">
            <a:xfrm>
              <a:off x="1828800" y="2819400"/>
              <a:ext cx="65532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marL="460375">
                <a:tabLst>
                  <a:tab pos="4862513" algn="r"/>
                  <a:tab pos="6289675" algn="r"/>
                </a:tabLst>
                <a:defRPr sz="2400">
                  <a:solidFill>
                    <a:schemeClr val="tx1"/>
                  </a:solidFill>
                  <a:latin typeface="Comic Sans MS" charset="0"/>
                  <a:ea typeface="ＭＳ Ｐゴシック" charset="0"/>
                  <a:cs typeface="ＭＳ Ｐゴシック" charset="0"/>
                </a:defRPr>
              </a:lvl1pPr>
              <a:lvl2pPr marL="742950" indent="-285750">
                <a:tabLst>
                  <a:tab pos="4862513" algn="r"/>
                  <a:tab pos="6289675" algn="r"/>
                </a:tabLst>
                <a:defRPr sz="2400">
                  <a:solidFill>
                    <a:schemeClr val="tx1"/>
                  </a:solidFill>
                  <a:latin typeface="Comic Sans MS" charset="0"/>
                  <a:ea typeface="ＭＳ Ｐゴシック" charset="0"/>
                </a:defRPr>
              </a:lvl2pPr>
              <a:lvl3pPr marL="1143000" indent="-228600">
                <a:tabLst>
                  <a:tab pos="4862513" algn="r"/>
                  <a:tab pos="6289675" algn="r"/>
                </a:tabLst>
                <a:defRPr sz="2400">
                  <a:solidFill>
                    <a:schemeClr val="tx1"/>
                  </a:solidFill>
                  <a:latin typeface="Comic Sans MS" charset="0"/>
                  <a:ea typeface="ＭＳ Ｐゴシック" charset="0"/>
                </a:defRPr>
              </a:lvl3pPr>
              <a:lvl4pPr marL="1600200" indent="-228600">
                <a:tabLst>
                  <a:tab pos="4862513" algn="r"/>
                  <a:tab pos="6289675" algn="r"/>
                </a:tabLst>
                <a:defRPr sz="2400">
                  <a:solidFill>
                    <a:schemeClr val="tx1"/>
                  </a:solidFill>
                  <a:latin typeface="Comic Sans MS" charset="0"/>
                  <a:ea typeface="ＭＳ Ｐゴシック" charset="0"/>
                </a:defRPr>
              </a:lvl4pPr>
              <a:lvl5pPr marL="2057400" indent="-228600">
                <a:tabLst>
                  <a:tab pos="4862513" algn="r"/>
                  <a:tab pos="6289675"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4862513" algn="r"/>
                  <a:tab pos="6289675"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4862513" algn="r"/>
                  <a:tab pos="6289675"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4862513" algn="r"/>
                  <a:tab pos="6289675"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4862513" algn="r"/>
                  <a:tab pos="6289675" algn="r"/>
                </a:tabLst>
                <a:defRPr sz="2400">
                  <a:solidFill>
                    <a:schemeClr val="tx1"/>
                  </a:solidFill>
                  <a:latin typeface="Comic Sans MS" charset="0"/>
                  <a:ea typeface="ＭＳ Ｐゴシック" charset="0"/>
                </a:defRPr>
              </a:lvl9pPr>
            </a:lstStyle>
            <a:p>
              <a:pPr algn="l">
                <a:spcBef>
                  <a:spcPct val="50000"/>
                </a:spcBef>
              </a:pPr>
              <a:r>
                <a:rPr lang="en-US" sz="2100">
                  <a:latin typeface="Arial" charset="0"/>
                  <a:cs typeface="Arial" charset="0"/>
                </a:rPr>
                <a:t>Accounts receivable		100</a:t>
              </a:r>
            </a:p>
          </p:txBody>
        </p:sp>
      </p:grpSp>
      <p:sp>
        <p:nvSpPr>
          <p:cNvPr id="16389" name="Text Box 7"/>
          <p:cNvSpPr txBox="1">
            <a:spLocks noChangeArrowheads="1"/>
          </p:cNvSpPr>
          <p:nvPr/>
        </p:nvSpPr>
        <p:spPr bwMode="auto">
          <a:xfrm>
            <a:off x="609600" y="3657600"/>
            <a:ext cx="8458200"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tabLst>
                <a:tab pos="514350" algn="l"/>
              </a:tabLst>
              <a:defRPr sz="2400">
                <a:solidFill>
                  <a:schemeClr val="tx1"/>
                </a:solidFill>
                <a:latin typeface="Comic Sans MS" charset="0"/>
                <a:ea typeface="ＭＳ Ｐゴシック" charset="0"/>
                <a:cs typeface="ＭＳ Ｐゴシック" charset="0"/>
              </a:defRPr>
            </a:lvl1pPr>
            <a:lvl2pPr marL="742950" indent="-285750">
              <a:tabLst>
                <a:tab pos="514350" algn="l"/>
              </a:tabLst>
              <a:defRPr sz="2400">
                <a:solidFill>
                  <a:schemeClr val="tx1"/>
                </a:solidFill>
                <a:latin typeface="Comic Sans MS" charset="0"/>
                <a:ea typeface="ＭＳ Ｐゴシック" charset="0"/>
              </a:defRPr>
            </a:lvl2pPr>
            <a:lvl3pPr marL="1143000" indent="-228600">
              <a:tabLst>
                <a:tab pos="514350" algn="l"/>
              </a:tabLst>
              <a:defRPr sz="2400">
                <a:solidFill>
                  <a:schemeClr val="tx1"/>
                </a:solidFill>
                <a:latin typeface="Comic Sans MS" charset="0"/>
                <a:ea typeface="ＭＳ Ｐゴシック" charset="0"/>
              </a:defRPr>
            </a:lvl3pPr>
            <a:lvl4pPr marL="1600200" indent="-228600">
              <a:tabLst>
                <a:tab pos="514350" algn="l"/>
              </a:tabLst>
              <a:defRPr sz="2400">
                <a:solidFill>
                  <a:schemeClr val="tx1"/>
                </a:solidFill>
                <a:latin typeface="Comic Sans MS" charset="0"/>
                <a:ea typeface="ＭＳ Ｐゴシック" charset="0"/>
              </a:defRPr>
            </a:lvl4pPr>
            <a:lvl5pPr marL="2057400" indent="-228600">
              <a:tabLst>
                <a:tab pos="514350" algn="l"/>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514350" algn="l"/>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514350" algn="l"/>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514350" algn="l"/>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514350" algn="l"/>
              </a:tabLst>
              <a:defRPr sz="2400">
                <a:solidFill>
                  <a:schemeClr val="tx1"/>
                </a:solidFill>
                <a:latin typeface="Comic Sans MS" charset="0"/>
                <a:ea typeface="ＭＳ Ｐゴシック" charset="0"/>
              </a:defRPr>
            </a:lvl9pPr>
          </a:lstStyle>
          <a:p>
            <a:pPr algn="l">
              <a:lnSpc>
                <a:spcPct val="115000"/>
              </a:lnSpc>
            </a:pPr>
            <a:r>
              <a:rPr lang="en-US" sz="2100" b="1" dirty="0">
                <a:solidFill>
                  <a:srgbClr val="800000"/>
                </a:solidFill>
                <a:latin typeface="Arial" charset="0"/>
              </a:rPr>
              <a:t>Illustration:</a:t>
            </a:r>
            <a:r>
              <a:rPr lang="en-US" sz="2100" dirty="0">
                <a:latin typeface="Arial" charset="0"/>
              </a:rPr>
              <a:t>  On July 11, </a:t>
            </a:r>
            <a:r>
              <a:rPr lang="en-US" sz="2100" dirty="0" err="1">
                <a:latin typeface="Arial" charset="0"/>
              </a:rPr>
              <a:t>Jordache</a:t>
            </a:r>
            <a:r>
              <a:rPr lang="en-US" sz="2100" dirty="0">
                <a:latin typeface="Arial" charset="0"/>
              </a:rPr>
              <a:t> receives payment from</a:t>
            </a:r>
          </a:p>
          <a:p>
            <a:pPr algn="l">
              <a:lnSpc>
                <a:spcPct val="115000"/>
              </a:lnSpc>
            </a:pPr>
            <a:r>
              <a:rPr lang="en-US" sz="2100" dirty="0">
                <a:latin typeface="Arial" charset="0"/>
              </a:rPr>
              <a:t>Polo Company for the balance due.</a:t>
            </a:r>
          </a:p>
        </p:txBody>
      </p:sp>
      <p:grpSp>
        <p:nvGrpSpPr>
          <p:cNvPr id="3" name="Group 2"/>
          <p:cNvGrpSpPr/>
          <p:nvPr/>
        </p:nvGrpSpPr>
        <p:grpSpPr>
          <a:xfrm>
            <a:off x="685800" y="4495800"/>
            <a:ext cx="7696200" cy="1296988"/>
            <a:chOff x="685800" y="4800600"/>
            <a:chExt cx="7696200" cy="1296988"/>
          </a:xfrm>
        </p:grpSpPr>
        <p:sp>
          <p:nvSpPr>
            <p:cNvPr id="886792" name="Text Box 8"/>
            <p:cNvSpPr txBox="1">
              <a:spLocks noChangeArrowheads="1"/>
            </p:cNvSpPr>
            <p:nvPr/>
          </p:nvSpPr>
          <p:spPr bwMode="auto">
            <a:xfrm>
              <a:off x="1828800" y="4800600"/>
              <a:ext cx="65532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tabLst>
                  <a:tab pos="4862513" algn="r"/>
                </a:tabLst>
                <a:defRPr sz="2400">
                  <a:solidFill>
                    <a:schemeClr val="tx1"/>
                  </a:solidFill>
                  <a:latin typeface="Comic Sans MS" charset="0"/>
                  <a:ea typeface="ＭＳ Ｐゴシック" charset="0"/>
                  <a:cs typeface="ＭＳ Ｐゴシック" charset="0"/>
                </a:defRPr>
              </a:lvl1pPr>
              <a:lvl2pPr marL="742950" indent="-285750">
                <a:tabLst>
                  <a:tab pos="4862513" algn="r"/>
                </a:tabLst>
                <a:defRPr sz="2400">
                  <a:solidFill>
                    <a:schemeClr val="tx1"/>
                  </a:solidFill>
                  <a:latin typeface="Comic Sans MS" charset="0"/>
                  <a:ea typeface="ＭＳ Ｐゴシック" charset="0"/>
                </a:defRPr>
              </a:lvl2pPr>
              <a:lvl3pPr marL="1143000" indent="-228600">
                <a:tabLst>
                  <a:tab pos="4862513" algn="r"/>
                </a:tabLst>
                <a:defRPr sz="2400">
                  <a:solidFill>
                    <a:schemeClr val="tx1"/>
                  </a:solidFill>
                  <a:latin typeface="Comic Sans MS" charset="0"/>
                  <a:ea typeface="ＭＳ Ｐゴシック" charset="0"/>
                </a:defRPr>
              </a:lvl3pPr>
              <a:lvl4pPr marL="1600200" indent="-228600">
                <a:tabLst>
                  <a:tab pos="4862513" algn="r"/>
                </a:tabLst>
                <a:defRPr sz="2400">
                  <a:solidFill>
                    <a:schemeClr val="tx1"/>
                  </a:solidFill>
                  <a:latin typeface="Comic Sans MS" charset="0"/>
                  <a:ea typeface="ＭＳ Ｐゴシック" charset="0"/>
                </a:defRPr>
              </a:lvl4pPr>
              <a:lvl5pPr marL="2057400" indent="-228600">
                <a:tabLst>
                  <a:tab pos="4862513"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4862513"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4862513"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4862513"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4862513" algn="r"/>
                </a:tabLst>
                <a:defRPr sz="2400">
                  <a:solidFill>
                    <a:schemeClr val="tx1"/>
                  </a:solidFill>
                  <a:latin typeface="Comic Sans MS" charset="0"/>
                  <a:ea typeface="ＭＳ Ｐゴシック" charset="0"/>
                </a:defRPr>
              </a:lvl9pPr>
            </a:lstStyle>
            <a:p>
              <a:pPr algn="l">
                <a:spcBef>
                  <a:spcPct val="50000"/>
                </a:spcBef>
              </a:pPr>
              <a:r>
                <a:rPr lang="en-US" sz="2100">
                  <a:latin typeface="Arial" charset="0"/>
                  <a:cs typeface="Arial" charset="0"/>
                </a:rPr>
                <a:t>Cash	882</a:t>
              </a:r>
            </a:p>
          </p:txBody>
        </p:sp>
        <p:sp>
          <p:nvSpPr>
            <p:cNvPr id="16391" name="Text Box 9"/>
            <p:cNvSpPr txBox="1">
              <a:spLocks noChangeArrowheads="1"/>
            </p:cNvSpPr>
            <p:nvPr/>
          </p:nvSpPr>
          <p:spPr bwMode="auto">
            <a:xfrm>
              <a:off x="685800" y="4800600"/>
              <a:ext cx="11430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lIns="0" rIns="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a:spcBef>
                  <a:spcPct val="50000"/>
                </a:spcBef>
              </a:pPr>
              <a:r>
                <a:rPr lang="en-US" sz="2100" b="1">
                  <a:solidFill>
                    <a:srgbClr val="800000"/>
                  </a:solidFill>
                  <a:latin typeface="Arial" charset="0"/>
                  <a:cs typeface="Arial" charset="0"/>
                </a:rPr>
                <a:t>Jul. 11</a:t>
              </a:r>
            </a:p>
          </p:txBody>
        </p:sp>
        <p:sp>
          <p:nvSpPr>
            <p:cNvPr id="886794" name="Text Box 10"/>
            <p:cNvSpPr txBox="1">
              <a:spLocks noChangeArrowheads="1"/>
            </p:cNvSpPr>
            <p:nvPr/>
          </p:nvSpPr>
          <p:spPr bwMode="auto">
            <a:xfrm>
              <a:off x="1828800" y="5257800"/>
              <a:ext cx="65532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marL="3175">
                <a:tabLst>
                  <a:tab pos="4862513" algn="r"/>
                  <a:tab pos="6289675" algn="r"/>
                </a:tabLst>
                <a:defRPr sz="2400">
                  <a:solidFill>
                    <a:schemeClr val="tx1"/>
                  </a:solidFill>
                  <a:latin typeface="Comic Sans MS" charset="0"/>
                  <a:ea typeface="ＭＳ Ｐゴシック" charset="0"/>
                  <a:cs typeface="ＭＳ Ｐゴシック" charset="0"/>
                </a:defRPr>
              </a:lvl1pPr>
              <a:lvl2pPr marL="742950" indent="-285750">
                <a:tabLst>
                  <a:tab pos="4862513" algn="r"/>
                  <a:tab pos="6289675" algn="r"/>
                </a:tabLst>
                <a:defRPr sz="2400">
                  <a:solidFill>
                    <a:schemeClr val="tx1"/>
                  </a:solidFill>
                  <a:latin typeface="Comic Sans MS" charset="0"/>
                  <a:ea typeface="ＭＳ Ｐゴシック" charset="0"/>
                </a:defRPr>
              </a:lvl2pPr>
              <a:lvl3pPr marL="1143000" indent="-228600">
                <a:tabLst>
                  <a:tab pos="4862513" algn="r"/>
                  <a:tab pos="6289675" algn="r"/>
                </a:tabLst>
                <a:defRPr sz="2400">
                  <a:solidFill>
                    <a:schemeClr val="tx1"/>
                  </a:solidFill>
                  <a:latin typeface="Comic Sans MS" charset="0"/>
                  <a:ea typeface="ＭＳ Ｐゴシック" charset="0"/>
                </a:defRPr>
              </a:lvl3pPr>
              <a:lvl4pPr marL="1600200" indent="-228600">
                <a:tabLst>
                  <a:tab pos="4862513" algn="r"/>
                  <a:tab pos="6289675" algn="r"/>
                </a:tabLst>
                <a:defRPr sz="2400">
                  <a:solidFill>
                    <a:schemeClr val="tx1"/>
                  </a:solidFill>
                  <a:latin typeface="Comic Sans MS" charset="0"/>
                  <a:ea typeface="ＭＳ Ｐゴシック" charset="0"/>
                </a:defRPr>
              </a:lvl4pPr>
              <a:lvl5pPr marL="2057400" indent="-228600">
                <a:tabLst>
                  <a:tab pos="4862513" algn="r"/>
                  <a:tab pos="6289675"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4862513" algn="r"/>
                  <a:tab pos="6289675"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4862513" algn="r"/>
                  <a:tab pos="6289675"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4862513" algn="r"/>
                  <a:tab pos="6289675"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4862513" algn="r"/>
                  <a:tab pos="6289675" algn="r"/>
                </a:tabLst>
                <a:defRPr sz="2400">
                  <a:solidFill>
                    <a:schemeClr val="tx1"/>
                  </a:solidFill>
                  <a:latin typeface="Comic Sans MS" charset="0"/>
                  <a:ea typeface="ＭＳ Ｐゴシック" charset="0"/>
                </a:defRPr>
              </a:lvl9pPr>
            </a:lstStyle>
            <a:p>
              <a:pPr algn="l">
                <a:spcBef>
                  <a:spcPct val="50000"/>
                </a:spcBef>
              </a:pPr>
              <a:r>
                <a:rPr lang="en-US" sz="2100">
                  <a:latin typeface="Arial" charset="0"/>
                  <a:cs typeface="Arial" charset="0"/>
                </a:rPr>
                <a:t>Sales discounts </a:t>
              </a:r>
              <a:r>
                <a:rPr lang="en-US" sz="1900">
                  <a:latin typeface="Arial" charset="0"/>
                </a:rPr>
                <a:t>($900 x .02)</a:t>
              </a:r>
              <a:r>
                <a:rPr lang="en-US" sz="2100">
                  <a:latin typeface="Arial" charset="0"/>
                  <a:cs typeface="Arial" charset="0"/>
                </a:rPr>
                <a:t>	18</a:t>
              </a:r>
            </a:p>
          </p:txBody>
        </p:sp>
        <p:sp>
          <p:nvSpPr>
            <p:cNvPr id="886795" name="Text Box 11"/>
            <p:cNvSpPr txBox="1">
              <a:spLocks noChangeArrowheads="1"/>
            </p:cNvSpPr>
            <p:nvPr/>
          </p:nvSpPr>
          <p:spPr bwMode="auto">
            <a:xfrm>
              <a:off x="1828800" y="5684838"/>
              <a:ext cx="65532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marL="460375">
                <a:tabLst>
                  <a:tab pos="4862513" algn="r"/>
                  <a:tab pos="6289675" algn="r"/>
                </a:tabLst>
                <a:defRPr sz="2400">
                  <a:solidFill>
                    <a:schemeClr val="tx1"/>
                  </a:solidFill>
                  <a:latin typeface="Comic Sans MS" charset="0"/>
                  <a:ea typeface="ＭＳ Ｐゴシック" charset="0"/>
                  <a:cs typeface="ＭＳ Ｐゴシック" charset="0"/>
                </a:defRPr>
              </a:lvl1pPr>
              <a:lvl2pPr marL="742950" indent="-285750">
                <a:tabLst>
                  <a:tab pos="4862513" algn="r"/>
                  <a:tab pos="6289675" algn="r"/>
                </a:tabLst>
                <a:defRPr sz="2400">
                  <a:solidFill>
                    <a:schemeClr val="tx1"/>
                  </a:solidFill>
                  <a:latin typeface="Comic Sans MS" charset="0"/>
                  <a:ea typeface="ＭＳ Ｐゴシック" charset="0"/>
                </a:defRPr>
              </a:lvl2pPr>
              <a:lvl3pPr marL="1143000" indent="-228600">
                <a:tabLst>
                  <a:tab pos="4862513" algn="r"/>
                  <a:tab pos="6289675" algn="r"/>
                </a:tabLst>
                <a:defRPr sz="2400">
                  <a:solidFill>
                    <a:schemeClr val="tx1"/>
                  </a:solidFill>
                  <a:latin typeface="Comic Sans MS" charset="0"/>
                  <a:ea typeface="ＭＳ Ｐゴシック" charset="0"/>
                </a:defRPr>
              </a:lvl3pPr>
              <a:lvl4pPr marL="1600200" indent="-228600">
                <a:tabLst>
                  <a:tab pos="4862513" algn="r"/>
                  <a:tab pos="6289675" algn="r"/>
                </a:tabLst>
                <a:defRPr sz="2400">
                  <a:solidFill>
                    <a:schemeClr val="tx1"/>
                  </a:solidFill>
                  <a:latin typeface="Comic Sans MS" charset="0"/>
                  <a:ea typeface="ＭＳ Ｐゴシック" charset="0"/>
                </a:defRPr>
              </a:lvl4pPr>
              <a:lvl5pPr marL="2057400" indent="-228600">
                <a:tabLst>
                  <a:tab pos="4862513" algn="r"/>
                  <a:tab pos="6289675" algn="r"/>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4862513" algn="r"/>
                  <a:tab pos="6289675" algn="r"/>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4862513" algn="r"/>
                  <a:tab pos="6289675" algn="r"/>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4862513" algn="r"/>
                  <a:tab pos="6289675" algn="r"/>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4862513" algn="r"/>
                  <a:tab pos="6289675" algn="r"/>
                </a:tabLst>
                <a:defRPr sz="2400">
                  <a:solidFill>
                    <a:schemeClr val="tx1"/>
                  </a:solidFill>
                  <a:latin typeface="Comic Sans MS" charset="0"/>
                  <a:ea typeface="ＭＳ Ｐゴシック" charset="0"/>
                </a:defRPr>
              </a:lvl9pPr>
            </a:lstStyle>
            <a:p>
              <a:pPr algn="l">
                <a:spcBef>
                  <a:spcPct val="50000"/>
                </a:spcBef>
              </a:pPr>
              <a:r>
                <a:rPr lang="en-US" sz="2100">
                  <a:latin typeface="Arial" charset="0"/>
                  <a:cs typeface="Arial" charset="0"/>
                </a:rPr>
                <a:t>Accounts receivable		900</a:t>
              </a:r>
            </a:p>
          </p:txBody>
        </p:sp>
      </p:grpSp>
      <p:sp>
        <p:nvSpPr>
          <p:cNvPr id="16394" name="Line 12"/>
          <p:cNvSpPr>
            <a:spLocks noChangeShapeType="1"/>
          </p:cNvSpPr>
          <p:nvPr/>
        </p:nvSpPr>
        <p:spPr bwMode="auto">
          <a:xfrm>
            <a:off x="304800" y="3581400"/>
            <a:ext cx="8458200" cy="0"/>
          </a:xfrm>
          <a:prstGeom prst="line">
            <a:avLst/>
          </a:prstGeom>
          <a:noFill/>
          <a:ln w="28575" cap="sq">
            <a:solidFill>
              <a:srgbClr val="800000"/>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886797" name="Rectangle 13"/>
          <p:cNvSpPr>
            <a:spLocks noGrp="1" noChangeArrowheads="1"/>
          </p:cNvSpPr>
          <p:nvPr>
            <p:ph type="title"/>
          </p:nvPr>
        </p:nvSpPr>
        <p:spPr bwMode="auto">
          <a:xfrm>
            <a:off x="457200" y="457200"/>
            <a:ext cx="8229600" cy="990600"/>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i="0" dirty="0">
                <a:solidFill>
                  <a:schemeClr val="bg1"/>
                </a:solidFill>
                <a:effectLst>
                  <a:outerShdw blurRad="38100" dist="38100" dir="2700000" algn="tl">
                    <a:srgbClr val="000000"/>
                  </a:outerShdw>
                </a:effectLst>
                <a:latin typeface="Arial" charset="0"/>
                <a:cs typeface="+mj-cs"/>
              </a:rPr>
              <a:t>REVIEW: Recognizing Receivables – </a:t>
            </a:r>
            <a:br>
              <a:rPr lang="en-US" i="0" dirty="0">
                <a:solidFill>
                  <a:schemeClr val="bg1"/>
                </a:solidFill>
                <a:effectLst>
                  <a:outerShdw blurRad="38100" dist="38100" dir="2700000" algn="tl">
                    <a:srgbClr val="000000"/>
                  </a:outerShdw>
                </a:effectLst>
                <a:latin typeface="Arial" charset="0"/>
                <a:cs typeface="+mj-cs"/>
              </a:rPr>
            </a:br>
            <a:r>
              <a:rPr lang="en-US" i="0" dirty="0">
                <a:solidFill>
                  <a:schemeClr val="bg1"/>
                </a:solidFill>
                <a:effectLst>
                  <a:outerShdw blurRad="38100" dist="38100" dir="2700000" algn="tl">
                    <a:srgbClr val="000000"/>
                  </a:outerShdw>
                </a:effectLst>
                <a:latin typeface="Arial" charset="0"/>
                <a:cs typeface="+mj-cs"/>
              </a:rPr>
              <a:t>  Sales Return &amp; Payment on Receivables</a:t>
            </a:r>
          </a:p>
        </p:txBody>
      </p:sp>
      <p:sp>
        <p:nvSpPr>
          <p:cNvPr id="16396" name="Text Box 14"/>
          <p:cNvSpPr txBox="1">
            <a:spLocks noChangeArrowheads="1"/>
          </p:cNvSpPr>
          <p:nvPr/>
        </p:nvSpPr>
        <p:spPr bwMode="auto">
          <a:xfrm>
            <a:off x="1676400" y="6369050"/>
            <a:ext cx="7315200" cy="336550"/>
          </a:xfrm>
          <a:prstGeom prst="rect">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marL="457200" indent="-45720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spcBef>
                <a:spcPct val="50000"/>
              </a:spcBef>
            </a:pPr>
            <a:r>
              <a:rPr lang="en-US" sz="1600" b="1" i="1" dirty="0">
                <a:solidFill>
                  <a:schemeClr val="bg2"/>
                </a:solidFill>
                <a:latin typeface="Arial" charset="0"/>
              </a:rPr>
              <a:t>LO 2  Explain how accounts receivable are recognized in the accounts.</a:t>
            </a:r>
          </a:p>
        </p:txBody>
      </p:sp>
      <p:sp>
        <p:nvSpPr>
          <p:cNvPr id="886799" name="Rectangle 15"/>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533400" y="1295400"/>
            <a:ext cx="7086600" cy="34609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wrap="square">
            <a:spAutoFit/>
          </a:bodyPr>
          <a:lstStyle>
            <a:lvl1pPr>
              <a:tabLst>
                <a:tab pos="228600" algn="l"/>
              </a:tabLst>
              <a:defRPr sz="2400">
                <a:solidFill>
                  <a:schemeClr val="tx1"/>
                </a:solidFill>
                <a:latin typeface="Comic Sans MS" charset="0"/>
                <a:ea typeface="ＭＳ Ｐゴシック" charset="0"/>
              </a:defRPr>
            </a:lvl1pPr>
            <a:lvl2pPr marL="685800" indent="-457200">
              <a:tabLst>
                <a:tab pos="228600" algn="l"/>
              </a:tabLst>
              <a:defRPr sz="2400">
                <a:solidFill>
                  <a:schemeClr val="tx1"/>
                </a:solidFill>
                <a:latin typeface="Comic Sans MS" charset="0"/>
                <a:ea typeface="ＭＳ Ｐゴシック" charset="0"/>
              </a:defRPr>
            </a:lvl2pPr>
            <a:lvl3pPr marL="1143000" indent="-228600">
              <a:tabLst>
                <a:tab pos="228600" algn="l"/>
              </a:tabLst>
              <a:defRPr sz="2400">
                <a:solidFill>
                  <a:schemeClr val="tx1"/>
                </a:solidFill>
                <a:latin typeface="Comic Sans MS" charset="0"/>
                <a:ea typeface="ＭＳ Ｐゴシック" charset="0"/>
              </a:defRPr>
            </a:lvl3pPr>
            <a:lvl4pPr marL="1600200" indent="-228600">
              <a:tabLst>
                <a:tab pos="228600" algn="l"/>
              </a:tabLst>
              <a:defRPr sz="2400">
                <a:solidFill>
                  <a:schemeClr val="tx1"/>
                </a:solidFill>
                <a:latin typeface="Comic Sans MS" charset="0"/>
                <a:ea typeface="ＭＳ Ｐゴシック" charset="0"/>
              </a:defRPr>
            </a:lvl4pPr>
            <a:lvl5pPr marL="2057400" indent="-228600">
              <a:tabLst>
                <a:tab pos="228600" algn="l"/>
              </a:tabLst>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tabLst>
                <a:tab pos="228600" algn="l"/>
              </a:tabLs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tabLst>
                <a:tab pos="228600" algn="l"/>
              </a:tabLs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tabLst>
                <a:tab pos="228600" algn="l"/>
              </a:tabLs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tabLst>
                <a:tab pos="228600" algn="l"/>
              </a:tabLst>
              <a:defRPr sz="2400">
                <a:solidFill>
                  <a:schemeClr val="tx1"/>
                </a:solidFill>
                <a:latin typeface="Comic Sans MS" charset="0"/>
                <a:ea typeface="ＭＳ Ｐゴシック" charset="0"/>
              </a:defRPr>
            </a:lvl9pPr>
          </a:lstStyle>
          <a:p>
            <a:pPr algn="l">
              <a:lnSpc>
                <a:spcPct val="110000"/>
              </a:lnSpc>
              <a:spcBef>
                <a:spcPct val="70000"/>
              </a:spcBef>
              <a:spcAft>
                <a:spcPct val="20000"/>
              </a:spcAft>
              <a:buSzPct val="80000"/>
              <a:defRPr/>
            </a:pPr>
            <a:r>
              <a:rPr lang="en-US" sz="2300" b="1" dirty="0">
                <a:latin typeface="Arial" charset="0"/>
                <a:cs typeface="+mn-cs"/>
              </a:rPr>
              <a:t>Uncollectible Accounts Receivable</a:t>
            </a:r>
          </a:p>
          <a:p>
            <a:pPr lvl="1" algn="l">
              <a:spcBef>
                <a:spcPts val="0"/>
              </a:spcBef>
              <a:spcAft>
                <a:spcPts val="0"/>
              </a:spcAft>
              <a:buClr>
                <a:srgbClr val="800000"/>
              </a:buClr>
              <a:buSzPct val="80000"/>
              <a:buFont typeface="Wingdings" charset="0"/>
              <a:buChar char="u"/>
              <a:defRPr/>
            </a:pPr>
            <a:r>
              <a:rPr lang="en-US" sz="2100" dirty="0">
                <a:latin typeface="Arial" charset="0"/>
                <a:cs typeface="+mn-cs"/>
              </a:rPr>
              <a:t>Sales on account raise the possibility of </a:t>
            </a:r>
          </a:p>
          <a:p>
            <a:pPr marL="228600" lvl="1" indent="0" algn="l">
              <a:spcBef>
                <a:spcPts val="0"/>
              </a:spcBef>
              <a:spcAft>
                <a:spcPts val="0"/>
              </a:spcAft>
              <a:buClr>
                <a:srgbClr val="800000"/>
              </a:buClr>
              <a:buSzPct val="80000"/>
              <a:defRPr/>
            </a:pPr>
            <a:r>
              <a:rPr lang="en-US" sz="2100" dirty="0">
                <a:latin typeface="Arial" charset="0"/>
                <a:cs typeface="+mn-cs"/>
              </a:rPr>
              <a:t>      accounts not being collected. </a:t>
            </a:r>
          </a:p>
          <a:p>
            <a:pPr lvl="1" algn="l">
              <a:spcBef>
                <a:spcPts val="0"/>
              </a:spcBef>
              <a:spcAft>
                <a:spcPts val="0"/>
              </a:spcAft>
              <a:buClr>
                <a:srgbClr val="800000"/>
              </a:buClr>
              <a:buSzPct val="80000"/>
              <a:buFont typeface="Wingdings" charset="0"/>
              <a:buChar char="u"/>
              <a:defRPr/>
            </a:pPr>
            <a:r>
              <a:rPr lang="en-US" sz="2100" dirty="0">
                <a:latin typeface="Arial" charset="0"/>
                <a:cs typeface="+mn-cs"/>
              </a:rPr>
              <a:t>Seller records losses that result from extending uncollectible credit as </a:t>
            </a:r>
            <a:r>
              <a:rPr lang="en-US" sz="2100" b="1" dirty="0">
                <a:latin typeface="Arial" charset="0"/>
                <a:cs typeface="+mn-cs"/>
              </a:rPr>
              <a:t>Bad Debts Expense</a:t>
            </a:r>
            <a:r>
              <a:rPr lang="en-US" sz="2100" dirty="0">
                <a:latin typeface="Arial" charset="0"/>
                <a:cs typeface="+mn-cs"/>
              </a:rPr>
              <a:t>.</a:t>
            </a:r>
          </a:p>
          <a:p>
            <a:pPr lvl="1" algn="l">
              <a:spcBef>
                <a:spcPts val="0"/>
              </a:spcBef>
              <a:spcAft>
                <a:spcPts val="0"/>
              </a:spcAft>
              <a:buClr>
                <a:srgbClr val="800000"/>
              </a:buClr>
              <a:buSzPct val="80000"/>
              <a:buFont typeface="Wingdings" charset="0"/>
              <a:buChar char="u"/>
              <a:defRPr/>
            </a:pPr>
            <a:r>
              <a:rPr lang="en-US" sz="2100" b="1" dirty="0">
                <a:latin typeface="Arial" charset="0"/>
                <a:cs typeface="+mn-cs"/>
              </a:rPr>
              <a:t>Allowance for Doubtful Accounts </a:t>
            </a:r>
            <a:r>
              <a:rPr lang="en-US" sz="2100" dirty="0">
                <a:latin typeface="Arial" charset="0"/>
                <a:cs typeface="+mn-cs"/>
              </a:rPr>
              <a:t>is a contra-asset account used to track the monies set aside for bad debts.</a:t>
            </a:r>
          </a:p>
          <a:p>
            <a:pPr lvl="1" algn="l">
              <a:spcBef>
                <a:spcPts val="0"/>
              </a:spcBef>
              <a:spcAft>
                <a:spcPts val="0"/>
              </a:spcAft>
              <a:buClr>
                <a:srgbClr val="800000"/>
              </a:buClr>
              <a:buSzPct val="80000"/>
              <a:buFont typeface="Wingdings" charset="0"/>
              <a:buChar char="u"/>
              <a:defRPr/>
            </a:pPr>
            <a:r>
              <a:rPr lang="en-US" sz="2100" dirty="0">
                <a:latin typeface="Arial" charset="0"/>
                <a:cs typeface="+mn-cs"/>
              </a:rPr>
              <a:t>The net amount considered collectible (valuation) is called “</a:t>
            </a:r>
            <a:r>
              <a:rPr lang="en-US" sz="2100" b="1" i="1" dirty="0">
                <a:solidFill>
                  <a:srgbClr val="FF0000"/>
                </a:solidFill>
                <a:latin typeface="Arial" charset="0"/>
                <a:cs typeface="+mn-cs"/>
              </a:rPr>
              <a:t>Net Realizable Value</a:t>
            </a:r>
            <a:r>
              <a:rPr lang="en-US" sz="2100" dirty="0">
                <a:latin typeface="Arial" charset="0"/>
                <a:cs typeface="+mn-cs"/>
              </a:rPr>
              <a:t>” </a:t>
            </a:r>
            <a:r>
              <a:rPr lang="en-US" sz="1400" dirty="0">
                <a:latin typeface="Arial" charset="0"/>
                <a:cs typeface="+mn-cs"/>
              </a:rPr>
              <a:t>(A/R – Allow for Doubtful Accts)</a:t>
            </a:r>
          </a:p>
        </p:txBody>
      </p:sp>
      <p:sp>
        <p:nvSpPr>
          <p:cNvPr id="935943" name="Rectangle 7"/>
          <p:cNvSpPr>
            <a:spLocks noGrp="1" noChangeArrowheads="1"/>
          </p:cNvSpPr>
          <p:nvPr>
            <p:ph type="title"/>
          </p:nvPr>
        </p:nvSpPr>
        <p:spPr bwMode="auto">
          <a:xfrm>
            <a:off x="457200" y="457200"/>
            <a:ext cx="82296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i="0" dirty="0">
                <a:solidFill>
                  <a:schemeClr val="bg1"/>
                </a:solidFill>
                <a:effectLst>
                  <a:outerShdw blurRad="38100" dist="38100" dir="2700000" algn="tl">
                    <a:srgbClr val="000000"/>
                  </a:outerShdw>
                </a:effectLst>
                <a:latin typeface="Arial" charset="0"/>
                <a:cs typeface="+mj-cs"/>
              </a:rPr>
              <a:t>Valuing Accounts Receivable</a:t>
            </a:r>
          </a:p>
        </p:txBody>
      </p:sp>
      <p:sp>
        <p:nvSpPr>
          <p:cNvPr id="935944" name="Rectangle 8"/>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sp>
        <p:nvSpPr>
          <p:cNvPr id="21509" name="Text Box 9"/>
          <p:cNvSpPr txBox="1">
            <a:spLocks noChangeArrowheads="1"/>
          </p:cNvSpPr>
          <p:nvPr/>
        </p:nvSpPr>
        <p:spPr bwMode="auto">
          <a:xfrm>
            <a:off x="1447800" y="6369050"/>
            <a:ext cx="7543800" cy="336550"/>
          </a:xfrm>
          <a:prstGeom prst="rect">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marL="457200" indent="-45720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spcBef>
                <a:spcPct val="50000"/>
              </a:spcBef>
            </a:pPr>
            <a:r>
              <a:rPr lang="en-US" sz="1600" b="1" i="1">
                <a:solidFill>
                  <a:schemeClr val="bg2"/>
                </a:solidFill>
                <a:latin typeface="Arial" charset="0"/>
              </a:rPr>
              <a:t>LO 3  Describe the methods used to account for bad debts.</a:t>
            </a:r>
          </a:p>
        </p:txBody>
      </p:sp>
      <p:pic>
        <p:nvPicPr>
          <p:cNvPr id="7" name="Picture 4" descr="j03168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219200"/>
            <a:ext cx="1414869" cy="213360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AutoShape 4"/>
          <p:cNvSpPr>
            <a:spLocks noChangeArrowheads="1"/>
          </p:cNvSpPr>
          <p:nvPr/>
        </p:nvSpPr>
        <p:spPr bwMode="auto">
          <a:xfrm rot="16200000" flipH="1">
            <a:off x="2019300" y="1790700"/>
            <a:ext cx="457200" cy="533400"/>
          </a:xfrm>
          <a:prstGeom prst="rightArrow">
            <a:avLst>
              <a:gd name="adj1" fmla="val 50000"/>
              <a:gd name="adj2" fmla="val 50014"/>
            </a:avLst>
          </a:prstGeom>
          <a:solidFill>
            <a:schemeClr va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3554" name="AutoShape 5"/>
          <p:cNvSpPr>
            <a:spLocks noChangeArrowheads="1"/>
          </p:cNvSpPr>
          <p:nvPr/>
        </p:nvSpPr>
        <p:spPr bwMode="auto">
          <a:xfrm rot="16200000" flipH="1">
            <a:off x="6438900" y="1790700"/>
            <a:ext cx="457200" cy="533400"/>
          </a:xfrm>
          <a:prstGeom prst="rightArrow">
            <a:avLst>
              <a:gd name="adj1" fmla="val 50000"/>
              <a:gd name="adj2" fmla="val 50014"/>
            </a:avLst>
          </a:prstGeom>
          <a:solidFill>
            <a:schemeClr va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3555" name="Rectangle 6"/>
          <p:cNvSpPr>
            <a:spLocks noGrp="1" noChangeArrowheads="1"/>
          </p:cNvSpPr>
          <p:nvPr>
            <p:ph type="body" idx="1"/>
          </p:nvPr>
        </p:nvSpPr>
        <p:spPr bwMode="auto">
          <a:xfrm>
            <a:off x="4724400" y="2362200"/>
            <a:ext cx="4133850" cy="3429000"/>
          </a:xfrm>
          <a:solidFill>
            <a:srgbClr val="FCF6DA"/>
          </a:solidFill>
          <a:ln w="57150" cmpd="thickThin">
            <a:solidFill>
              <a:schemeClr val="hlink"/>
            </a:solidFill>
            <a:miter lim="800000"/>
            <a:headEnd/>
            <a:tailEnd/>
          </a:ln>
        </p:spPr>
        <p:txBody>
          <a:bodyPr vert="horz" wrap="square" lIns="90488" tIns="44450" rIns="90488" bIns="44450" numCol="1" anchor="t" anchorCtr="0" compatLnSpc="1">
            <a:prstTxWarp prst="textNoShape">
              <a:avLst/>
            </a:prstTxWarp>
          </a:bodyPr>
          <a:lstStyle/>
          <a:p>
            <a:pPr marL="0" indent="0" algn="ctr">
              <a:lnSpc>
                <a:spcPct val="120000"/>
              </a:lnSpc>
              <a:buFont typeface="Wingdings" charset="0"/>
              <a:buNone/>
            </a:pPr>
            <a:r>
              <a:rPr lang="en-US" sz="2600" dirty="0">
                <a:solidFill>
                  <a:schemeClr val="tx1"/>
                </a:solidFill>
                <a:effectLst/>
                <a:latin typeface="Arial" charset="0"/>
              </a:rPr>
              <a:t>Allowance Method</a:t>
            </a:r>
          </a:p>
          <a:p>
            <a:pPr marL="0" indent="0">
              <a:lnSpc>
                <a:spcPct val="110000"/>
              </a:lnSpc>
              <a:spcBef>
                <a:spcPct val="30000"/>
              </a:spcBef>
              <a:buClrTx/>
              <a:buSzTx/>
              <a:buFontTx/>
              <a:buNone/>
            </a:pPr>
            <a:r>
              <a:rPr lang="en-US" sz="2300" dirty="0">
                <a:effectLst/>
                <a:latin typeface="Arial" charset="0"/>
              </a:rPr>
              <a:t>Losses are estimated:</a:t>
            </a:r>
          </a:p>
          <a:p>
            <a:pPr marL="628650" lvl="1" indent="-457200">
              <a:lnSpc>
                <a:spcPct val="120000"/>
              </a:lnSpc>
              <a:spcBef>
                <a:spcPct val="30000"/>
              </a:spcBef>
              <a:buClr>
                <a:srgbClr val="800000"/>
              </a:buClr>
              <a:buSzPct val="80000"/>
              <a:buFont typeface="Wingdings" charset="0"/>
              <a:buChar char="u"/>
            </a:pPr>
            <a:r>
              <a:rPr lang="en-US" sz="2100" b="0" dirty="0">
                <a:effectLst/>
                <a:latin typeface="Arial" charset="0"/>
              </a:rPr>
              <a:t>Better matching.</a:t>
            </a:r>
          </a:p>
          <a:p>
            <a:pPr marL="628650" lvl="1" indent="-457200">
              <a:lnSpc>
                <a:spcPct val="120000"/>
              </a:lnSpc>
              <a:spcBef>
                <a:spcPct val="30000"/>
              </a:spcBef>
              <a:buClr>
                <a:srgbClr val="800000"/>
              </a:buClr>
              <a:buSzPct val="80000"/>
              <a:buFont typeface="Wingdings" charset="0"/>
              <a:buChar char="u"/>
            </a:pPr>
            <a:r>
              <a:rPr lang="en-US" sz="2100" b="0" dirty="0">
                <a:effectLst/>
                <a:latin typeface="Arial" charset="0"/>
              </a:rPr>
              <a:t>Receivable stated at net realizable value.</a:t>
            </a:r>
          </a:p>
          <a:p>
            <a:pPr marL="628650" lvl="1" indent="-457200">
              <a:lnSpc>
                <a:spcPct val="120000"/>
              </a:lnSpc>
              <a:spcBef>
                <a:spcPct val="30000"/>
              </a:spcBef>
              <a:buClr>
                <a:srgbClr val="800000"/>
              </a:buClr>
              <a:buSzPct val="80000"/>
              <a:buFont typeface="Wingdings" charset="0"/>
              <a:buChar char="u"/>
            </a:pPr>
            <a:r>
              <a:rPr lang="en-US" sz="2100" b="0" dirty="0">
                <a:effectLst/>
                <a:latin typeface="Arial" charset="0"/>
              </a:rPr>
              <a:t>Required by GAAP.</a:t>
            </a:r>
          </a:p>
        </p:txBody>
      </p:sp>
      <p:sp>
        <p:nvSpPr>
          <p:cNvPr id="23556" name="Rectangle 7"/>
          <p:cNvSpPr>
            <a:spLocks noChangeArrowheads="1"/>
          </p:cNvSpPr>
          <p:nvPr/>
        </p:nvSpPr>
        <p:spPr bwMode="auto">
          <a:xfrm>
            <a:off x="457200" y="1295400"/>
            <a:ext cx="8201025" cy="552450"/>
          </a:xfrm>
          <a:prstGeom prst="rect">
            <a:avLst/>
          </a:prstGeom>
          <a:solidFill>
            <a:srgbClr val="FCF6DA"/>
          </a:solidFill>
          <a:ln w="57150" cmpd="thickThin">
            <a:solidFill>
              <a:schemeClr val="hlink"/>
            </a:solidFill>
            <a:miter lim="800000"/>
            <a:headEnd/>
            <a:tailEnd/>
          </a:ln>
        </p:spPr>
        <p:txBody>
          <a:bodyPr lIns="90488" tIns="44450" rIns="90488" bIns="44450"/>
          <a:lstStyle/>
          <a:p>
            <a:pPr marL="342900" indent="-342900">
              <a:spcBef>
                <a:spcPct val="20000"/>
              </a:spcBef>
            </a:pPr>
            <a:r>
              <a:rPr lang="en-US" b="1">
                <a:solidFill>
                  <a:srgbClr val="000000"/>
                </a:solidFill>
                <a:latin typeface="Arial" charset="0"/>
              </a:rPr>
              <a:t>Methods of Accounting for Uncollectible Accounts</a:t>
            </a:r>
          </a:p>
        </p:txBody>
      </p:sp>
      <p:sp>
        <p:nvSpPr>
          <p:cNvPr id="14342" name="Rectangle 8"/>
          <p:cNvSpPr>
            <a:spLocks noChangeArrowheads="1"/>
          </p:cNvSpPr>
          <p:nvPr/>
        </p:nvSpPr>
        <p:spPr bwMode="auto">
          <a:xfrm>
            <a:off x="228600" y="2362200"/>
            <a:ext cx="4133850" cy="3429000"/>
          </a:xfrm>
          <a:prstGeom prst="rect">
            <a:avLst/>
          </a:prstGeom>
          <a:solidFill>
            <a:srgbClr val="FCF6DA"/>
          </a:solidFill>
          <a:ln w="57150" cmpd="thickThin">
            <a:solidFill>
              <a:schemeClr val="hlink"/>
            </a:solidFill>
            <a:miter lim="800000"/>
            <a:headEnd/>
            <a:tailEnd/>
          </a:ln>
        </p:spPr>
        <p:txBody>
          <a:bodyPr lIns="90488" tIns="44450" rIns="90488" bIns="44450"/>
          <a:lstStyle/>
          <a:p>
            <a:pPr>
              <a:lnSpc>
                <a:spcPct val="120000"/>
              </a:lnSpc>
              <a:spcBef>
                <a:spcPct val="35000"/>
              </a:spcBef>
              <a:defRPr/>
            </a:pPr>
            <a:r>
              <a:rPr lang="en-US" sz="2600" b="1" dirty="0">
                <a:latin typeface="Arial" charset="0"/>
                <a:cs typeface="+mn-cs"/>
              </a:rPr>
              <a:t>Direct Write-Off</a:t>
            </a:r>
          </a:p>
          <a:p>
            <a:pPr algn="l">
              <a:lnSpc>
                <a:spcPct val="110000"/>
              </a:lnSpc>
              <a:spcBef>
                <a:spcPct val="30000"/>
              </a:spcBef>
              <a:defRPr/>
            </a:pPr>
            <a:r>
              <a:rPr lang="en-US" sz="2300" b="1" dirty="0">
                <a:solidFill>
                  <a:schemeClr val="bg2"/>
                </a:solidFill>
                <a:latin typeface="Arial" charset="0"/>
                <a:cs typeface="+mn-cs"/>
              </a:rPr>
              <a:t>Theoretically undesirable:</a:t>
            </a:r>
          </a:p>
          <a:p>
            <a:pPr marL="628650" lvl="1" indent="-457200" algn="l">
              <a:lnSpc>
                <a:spcPct val="120000"/>
              </a:lnSpc>
              <a:spcBef>
                <a:spcPct val="30000"/>
              </a:spcBef>
              <a:buClr>
                <a:srgbClr val="800000"/>
              </a:buClr>
              <a:buSzPct val="80000"/>
              <a:buFont typeface="Wingdings" charset="0"/>
              <a:buChar char="u"/>
              <a:defRPr/>
            </a:pPr>
            <a:r>
              <a:rPr lang="en-US" sz="2100" dirty="0">
                <a:solidFill>
                  <a:schemeClr val="bg2"/>
                </a:solidFill>
                <a:latin typeface="Arial" charset="0"/>
                <a:cs typeface="+mn-cs"/>
              </a:rPr>
              <a:t>No matching.</a:t>
            </a:r>
          </a:p>
          <a:p>
            <a:pPr marL="628650" lvl="1" indent="-457200" algn="l">
              <a:lnSpc>
                <a:spcPct val="120000"/>
              </a:lnSpc>
              <a:spcBef>
                <a:spcPct val="30000"/>
              </a:spcBef>
              <a:buClr>
                <a:srgbClr val="800000"/>
              </a:buClr>
              <a:buSzPct val="80000"/>
              <a:buFont typeface="Wingdings" charset="0"/>
              <a:buChar char="u"/>
              <a:defRPr/>
            </a:pPr>
            <a:r>
              <a:rPr lang="en-US" sz="2100" dirty="0">
                <a:solidFill>
                  <a:schemeClr val="bg2"/>
                </a:solidFill>
                <a:latin typeface="Arial" charset="0"/>
                <a:cs typeface="+mn-cs"/>
              </a:rPr>
              <a:t>Receivable not stated at net realizable value.</a:t>
            </a:r>
          </a:p>
          <a:p>
            <a:pPr marL="628650" lvl="1" indent="-457200" algn="l">
              <a:lnSpc>
                <a:spcPct val="120000"/>
              </a:lnSpc>
              <a:spcBef>
                <a:spcPct val="30000"/>
              </a:spcBef>
              <a:buClr>
                <a:srgbClr val="800000"/>
              </a:buClr>
              <a:buSzPct val="80000"/>
              <a:buFont typeface="Wingdings" charset="0"/>
              <a:buChar char="u"/>
              <a:defRPr/>
            </a:pPr>
            <a:r>
              <a:rPr lang="en-US" sz="2100" dirty="0">
                <a:solidFill>
                  <a:schemeClr val="bg2"/>
                </a:solidFill>
                <a:latin typeface="Arial" charset="0"/>
                <a:cs typeface="+mn-cs"/>
              </a:rPr>
              <a:t>Not acceptable for financial reporting. </a:t>
            </a:r>
          </a:p>
        </p:txBody>
      </p:sp>
      <p:sp>
        <p:nvSpPr>
          <p:cNvPr id="700426" name="Rectangle 10"/>
          <p:cNvSpPr>
            <a:spLocks noGrp="1" noChangeArrowheads="1"/>
          </p:cNvSpPr>
          <p:nvPr>
            <p:ph type="title"/>
          </p:nvPr>
        </p:nvSpPr>
        <p:spPr bwMode="auto">
          <a:xfrm>
            <a:off x="457200" y="457200"/>
            <a:ext cx="8229600" cy="560388"/>
          </a:xfrm>
          <a:solidFill>
            <a:srgbClr val="00547E"/>
          </a:solidFill>
          <a:ln w="12700" algn="ctr">
            <a:solidFill>
              <a:srgbClr val="00486C"/>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109538" algn="l">
              <a:defRPr/>
            </a:pPr>
            <a:r>
              <a:rPr lang="en-US" i="0">
                <a:solidFill>
                  <a:schemeClr val="bg1"/>
                </a:solidFill>
                <a:effectLst>
                  <a:outerShdw blurRad="38100" dist="38100" dir="2700000" algn="tl">
                    <a:srgbClr val="000000"/>
                  </a:outerShdw>
                </a:effectLst>
                <a:latin typeface="Arial" charset="0"/>
                <a:cs typeface="+mj-cs"/>
              </a:rPr>
              <a:t>Valuing Accounts Receivable</a:t>
            </a:r>
          </a:p>
        </p:txBody>
      </p:sp>
      <p:sp>
        <p:nvSpPr>
          <p:cNvPr id="23559" name="Text Box 13"/>
          <p:cNvSpPr txBox="1">
            <a:spLocks noChangeArrowheads="1"/>
          </p:cNvSpPr>
          <p:nvPr/>
        </p:nvSpPr>
        <p:spPr bwMode="auto">
          <a:xfrm>
            <a:off x="1447800" y="6369050"/>
            <a:ext cx="7543800" cy="336550"/>
          </a:xfrm>
          <a:prstGeom prst="rect">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marL="457200" indent="-45720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r">
              <a:spcBef>
                <a:spcPct val="50000"/>
              </a:spcBef>
            </a:pPr>
            <a:r>
              <a:rPr lang="en-US" sz="1600" b="1" i="1">
                <a:solidFill>
                  <a:schemeClr val="bg2"/>
                </a:solidFill>
                <a:latin typeface="Arial" charset="0"/>
              </a:rPr>
              <a:t>LO 3  Describe the methods used to account for bad debts.</a:t>
            </a:r>
          </a:p>
        </p:txBody>
      </p:sp>
      <p:sp>
        <p:nvSpPr>
          <p:cNvPr id="700430" name="Rectangle 14"/>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defRPr/>
            </a:pPr>
            <a:endParaRPr lang="en-US" altLang="en-US" sz="3000" b="1">
              <a:solidFill>
                <a:schemeClr val="bg1"/>
              </a:solidFill>
              <a:effectLst>
                <a:outerShdw blurRad="38100" dist="38100" dir="2700000" algn="tl">
                  <a:srgbClr val="000000"/>
                </a:outerShdw>
              </a:effectLst>
              <a:latin typeface="Arial" charset="0"/>
              <a:ea typeface="+mn-ea"/>
              <a:cs typeface="+mn-cs"/>
            </a:endParaRPr>
          </a:p>
        </p:txBody>
      </p:sp>
      <p:grpSp>
        <p:nvGrpSpPr>
          <p:cNvPr id="2" name="Group 1"/>
          <p:cNvGrpSpPr/>
          <p:nvPr/>
        </p:nvGrpSpPr>
        <p:grpSpPr>
          <a:xfrm>
            <a:off x="1219200" y="3505200"/>
            <a:ext cx="2178050" cy="2109787"/>
            <a:chOff x="1219200" y="3505200"/>
            <a:chExt cx="2178050" cy="2109787"/>
          </a:xfrm>
        </p:grpSpPr>
        <p:grpSp>
          <p:nvGrpSpPr>
            <p:cNvPr id="10" name="Group 8"/>
            <p:cNvGrpSpPr>
              <a:grpSpLocks/>
            </p:cNvGrpSpPr>
            <p:nvPr/>
          </p:nvGrpSpPr>
          <p:grpSpPr bwMode="auto">
            <a:xfrm>
              <a:off x="1295400" y="3505200"/>
              <a:ext cx="1716563" cy="1511782"/>
              <a:chOff x="3312" y="1224"/>
              <a:chExt cx="1248" cy="1248"/>
            </a:xfrm>
          </p:grpSpPr>
          <p:sp>
            <p:nvSpPr>
              <p:cNvPr id="11" name="Oval 10"/>
              <p:cNvSpPr>
                <a:spLocks noChangeArrowheads="1"/>
              </p:cNvSpPr>
              <p:nvPr/>
            </p:nvSpPr>
            <p:spPr bwMode="auto">
              <a:xfrm>
                <a:off x="3312" y="1224"/>
                <a:ext cx="1248" cy="1248"/>
              </a:xfrm>
              <a:prstGeom prst="ellipse">
                <a:avLst/>
              </a:prstGeom>
              <a:noFill/>
              <a:ln w="152400">
                <a:solidFill>
                  <a:srgbClr val="FF3300"/>
                </a:solidFill>
                <a:round/>
                <a:headEnd/>
                <a:tailEnd/>
              </a:ln>
              <a:effectLst>
                <a:outerShdw blurRad="63500" dist="53882" dir="2700000" algn="ctr" rotWithShape="0">
                  <a:schemeClr val="tx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pPr>
                  <a:defRPr/>
                </a:pPr>
                <a:endParaRPr lang="en-US" sz="1800">
                  <a:cs typeface="+mn-cs"/>
                </a:endParaRPr>
              </a:p>
            </p:txBody>
          </p:sp>
          <p:sp>
            <p:nvSpPr>
              <p:cNvPr id="12" name="Line 9"/>
              <p:cNvSpPr>
                <a:spLocks noChangeShapeType="1"/>
              </p:cNvSpPr>
              <p:nvPr/>
            </p:nvSpPr>
            <p:spPr bwMode="auto">
              <a:xfrm>
                <a:off x="3696" y="1320"/>
                <a:ext cx="672" cy="961"/>
              </a:xfrm>
              <a:prstGeom prst="line">
                <a:avLst/>
              </a:prstGeom>
              <a:noFill/>
              <a:ln w="152400">
                <a:solidFill>
                  <a:srgbClr val="FF3300"/>
                </a:solidFill>
                <a:round/>
                <a:headEnd/>
                <a:tailEnd/>
              </a:ln>
              <a:effectLst>
                <a:outerShdw blurRad="63500" dist="53882" dir="2700000" algn="ctr" rotWithShape="0">
                  <a:schemeClr val="tx2">
                    <a:alpha val="74998"/>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sz="1800">
                  <a:cs typeface="+mn-cs"/>
                </a:endParaRPr>
              </a:p>
            </p:txBody>
          </p:sp>
        </p:grpSp>
        <p:sp>
          <p:nvSpPr>
            <p:cNvPr id="13" name="Rectangle 11"/>
            <p:cNvSpPr>
              <a:spLocks noChangeArrowheads="1"/>
            </p:cNvSpPr>
            <p:nvPr/>
          </p:nvSpPr>
          <p:spPr bwMode="auto">
            <a:xfrm>
              <a:off x="1219200" y="5105400"/>
              <a:ext cx="2178050" cy="509587"/>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8" tIns="44450" rIns="90488" bIns="44450">
              <a:spAutoFit/>
            </a:bodyPr>
            <a:lstStyle/>
            <a:p>
              <a:pPr>
                <a:defRPr/>
              </a:pPr>
              <a:r>
                <a:rPr lang="en-US" sz="3800" dirty="0">
                  <a:solidFill>
                    <a:srgbClr val="FF3300"/>
                  </a:solidFill>
                  <a:effectLst>
                    <a:outerShdw blurRad="38100" dist="38100" dir="2700000" algn="tl">
                      <a:srgbClr val="000000"/>
                    </a:outerShdw>
                  </a:effectLst>
                  <a:cs typeface="+mn-cs"/>
                </a:rPr>
                <a:t>Not GAAP</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2"/>
                                        </p:tgtEl>
                                        <p:attrNameLst>
                                          <p:attrName>style.opacity</p:attrName>
                                        </p:attrNameLst>
                                      </p:cBhvr>
                                      <p:to>
                                        <p:strVal val="0.5"/>
                                      </p:to>
                                    </p:set>
                                    <p:animEffect filter="image" prLst="opacity: 0.5">
                                      <p:cBhvr rctx="IE">
                                        <p:cTn id="12"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themeOverride>
</file>

<file path=ppt/theme/themeOverride2.xml><?xml version="1.0" encoding="utf-8"?>
<a:themeOverride xmlns:a="http://schemas.openxmlformats.org/drawingml/2006/main">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9271</TotalTime>
  <Pages>43</Pages>
  <Words>2302</Words>
  <Application>Microsoft Macintosh PowerPoint</Application>
  <PresentationFormat>On-screen Show (4:3)</PresentationFormat>
  <Paragraphs>400</Paragraphs>
  <Slides>41</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ＭＳ Ｐゴシック</vt:lpstr>
      <vt:lpstr>Arial</vt:lpstr>
      <vt:lpstr>Comic Sans MS</vt:lpstr>
      <vt:lpstr>Wingdings</vt:lpstr>
      <vt:lpstr>movnglnc</vt:lpstr>
      <vt:lpstr>Accounts Receivable Review</vt:lpstr>
      <vt:lpstr>PowerPoint Presentation</vt:lpstr>
      <vt:lpstr>PowerPoint Presentation</vt:lpstr>
      <vt:lpstr>Types of Receivables</vt:lpstr>
      <vt:lpstr>Accounts Receivable</vt:lpstr>
      <vt:lpstr>Recognizing Receivables – Sales on Account</vt:lpstr>
      <vt:lpstr>REVIEW: Recognizing Receivables –    Sales Return &amp; Payment on Receivables</vt:lpstr>
      <vt:lpstr>Valuing Accounts Receivable</vt:lpstr>
      <vt:lpstr>Valuing Accounts Receivable</vt:lpstr>
      <vt:lpstr>Selling on Accounts Receivable</vt:lpstr>
      <vt:lpstr>Recording Receipts on Accounts Receivable</vt:lpstr>
      <vt:lpstr>Valuing Accounts Receivable</vt:lpstr>
      <vt:lpstr>Valuing Accounts Receivable</vt:lpstr>
      <vt:lpstr>Valuing Accounts Receivable</vt:lpstr>
      <vt:lpstr>Allowance Method for Uncollectible Accounts</vt:lpstr>
      <vt:lpstr>Adjusting Allowance for Doubtful Accounts</vt:lpstr>
      <vt:lpstr>Practice Problem – Estimated Allowance</vt:lpstr>
      <vt:lpstr>Write off of Accounts Receivable</vt:lpstr>
      <vt:lpstr>Valuing Accounts Receivable</vt:lpstr>
      <vt:lpstr>Recovery of Accounts Receivable</vt:lpstr>
      <vt:lpstr>PowerPoint Presentation</vt:lpstr>
      <vt:lpstr>Managing Receivables</vt:lpstr>
      <vt:lpstr>Managing Receivables </vt:lpstr>
      <vt:lpstr>Step 1 - Managing Receivables</vt:lpstr>
      <vt:lpstr>Step 2 - Managing Receivables</vt:lpstr>
      <vt:lpstr>Managing Receivables – Step 3</vt:lpstr>
      <vt:lpstr>Step 4 - Managing Receivables</vt:lpstr>
      <vt:lpstr>Step 4 - Financial Statement Presentation – </vt:lpstr>
      <vt:lpstr>Step 5 - Managing Receivables</vt:lpstr>
      <vt:lpstr>Step 5: Credit Card Sales</vt:lpstr>
      <vt:lpstr>Credit Card Sales on Store Cards </vt:lpstr>
      <vt:lpstr>Credit Card Sales on Visa/MasterCard</vt:lpstr>
      <vt:lpstr>Financial Statement Presentation</vt:lpstr>
      <vt:lpstr>Valuing Accounts Receivable</vt:lpstr>
      <vt:lpstr>Valuing Accounts Receivable</vt:lpstr>
      <vt:lpstr>Notes Receivable</vt:lpstr>
      <vt:lpstr>Notes Receivable</vt:lpstr>
      <vt:lpstr>Notes Receivable</vt:lpstr>
      <vt:lpstr>Notes Receivable</vt:lpstr>
      <vt:lpstr>Notes Receivable</vt:lpstr>
      <vt:lpstr>Practice Problem – Notes Receivable</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Microsoft Office User</cp:lastModifiedBy>
  <cp:revision>1852</cp:revision>
  <cp:lastPrinted>2017-10-06T03:15:45Z</cp:lastPrinted>
  <dcterms:created xsi:type="dcterms:W3CDTF">1997-03-28T18:03:02Z</dcterms:created>
  <dcterms:modified xsi:type="dcterms:W3CDTF">2018-05-01T23:23:22Z</dcterms:modified>
</cp:coreProperties>
</file>